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8"/>
  </p:notesMasterIdLst>
  <p:sldIdLst>
    <p:sldId id="259" r:id="rId5"/>
    <p:sldId id="265" r:id="rId6"/>
    <p:sldId id="269" r:id="rId7"/>
    <p:sldId id="278" r:id="rId8"/>
    <p:sldId id="295" r:id="rId9"/>
    <p:sldId id="284" r:id="rId10"/>
    <p:sldId id="288" r:id="rId11"/>
    <p:sldId id="294" r:id="rId12"/>
    <p:sldId id="289" r:id="rId13"/>
    <p:sldId id="290" r:id="rId14"/>
    <p:sldId id="291" r:id="rId15"/>
    <p:sldId id="292" r:id="rId16"/>
    <p:sldId id="268" r:id="rId17"/>
    <p:sldId id="271" r:id="rId18"/>
    <p:sldId id="293" r:id="rId19"/>
    <p:sldId id="273" r:id="rId20"/>
    <p:sldId id="272" r:id="rId21"/>
    <p:sldId id="274" r:id="rId22"/>
    <p:sldId id="275" r:id="rId23"/>
    <p:sldId id="276" r:id="rId24"/>
    <p:sldId id="283" r:id="rId25"/>
    <p:sldId id="277" r:id="rId26"/>
    <p:sldId id="267"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 Jansen" initials="EJ" lastIdx="6" clrIdx="0">
    <p:extLst>
      <p:ext uri="{19B8F6BF-5375-455C-9EA6-DF929625EA0E}">
        <p15:presenceInfo xmlns:p15="http://schemas.microsoft.com/office/powerpoint/2012/main" userId="Erik Jansen" providerId="None"/>
      </p:ext>
    </p:extLst>
  </p:cmAuthor>
  <p:cmAuthor id="2" name="angelique.ruiter" initials="an" lastIdx="3" clrIdx="1">
    <p:extLst>
      <p:ext uri="{19B8F6BF-5375-455C-9EA6-DF929625EA0E}">
        <p15:presenceInfo xmlns:p15="http://schemas.microsoft.com/office/powerpoint/2012/main" userId="S::angelique.ruiter_hu.nl#ext#@dehaagsehogeschool.onmicrosoft.com::2ca47240-5c35-4661-8fbb-a2dbd0777fd9" providerId="AD"/>
      </p:ext>
    </p:extLst>
  </p:cmAuthor>
  <p:cmAuthor id="3" name="Hasse van der Veen" initials="HV" lastIdx="14" clrIdx="2">
    <p:extLst>
      <p:ext uri="{19B8F6BF-5375-455C-9EA6-DF929625EA0E}">
        <p15:presenceInfo xmlns:p15="http://schemas.microsoft.com/office/powerpoint/2012/main" userId="S::hevdveen@hhs.nl::0c18b10e-719e-4063-bf69-1ffb27843a95" providerId="AD"/>
      </p:ext>
    </p:extLst>
  </p:cmAuthor>
  <p:cmAuthor id="4" name="s.veenman" initials="s." lastIdx="11" clrIdx="3">
    <p:extLst>
      <p:ext uri="{19B8F6BF-5375-455C-9EA6-DF929625EA0E}">
        <p15:presenceInfo xmlns:p15="http://schemas.microsoft.com/office/powerpoint/2012/main" userId="S::s.veenman_fm.ru.nl#ext#@dehaagsehogeschool.onmicrosoft.com::680c6f09-b104-4ad0-b406-12539eff9600" providerId="AD"/>
      </p:ext>
    </p:extLst>
  </p:cmAuthor>
  <p:cmAuthor id="5" name="Erik Jansen" initials="EJ [2]" lastIdx="6" clrIdx="4">
    <p:extLst>
      <p:ext uri="{19B8F6BF-5375-455C-9EA6-DF929625EA0E}">
        <p15:presenceInfo xmlns:p15="http://schemas.microsoft.com/office/powerpoint/2012/main" userId="S::erik.jansen_han.nl#ext#@dehaagsehogeschool.onmicrosoft.com::f6651966-14ed-4cf8-aaf7-3fb4ff12ca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50056"/>
    <a:srgbClr val="E508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CDF30-39B1-4D27-9144-7A1651B82499}" v="635" dt="2022-05-24T13:20:08.397"/>
    <p1510:client id="{4775DB73-29BD-D2F7-3C3F-AD4DACFB93E7}" v="193" dt="2022-05-25T08:02:45.067"/>
    <p1510:client id="{590892DB-4087-5972-FFDB-736B08991747}" v="30" dt="2022-05-25T12:52:30.290"/>
    <p1510:client id="{5BD42F04-502C-4C5F-91ED-4811F84773C0}" v="213" dt="2022-05-25T09:30:21.647"/>
    <p1510:client id="{A2A3446E-B930-555B-9D22-1DE9847BB1EF}" v="1" dt="2022-05-25T10:14:24.546"/>
    <p1510:client id="{FF7E02A7-816D-5F0A-021A-463CE939FC66}" v="399" dt="2022-05-24T21:08:51.92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84782-FA18-41F8-92B8-E69C09F1B1DF}" type="datetimeFigureOut">
              <a:t>5/25/2022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E0574-1418-476E-80F5-45E4FFC70861}" type="slidenum">
              <a:t>‹#›</a:t>
            </a:fld>
            <a:endParaRPr lang="en-US"/>
          </a:p>
        </p:txBody>
      </p:sp>
    </p:spTree>
    <p:extLst>
      <p:ext uri="{BB962C8B-B14F-4D97-AF65-F5344CB8AC3E}">
        <p14:creationId xmlns:p14="http://schemas.microsoft.com/office/powerpoint/2010/main" val="3806940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1n0wM1W9rn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An/Erik</a:t>
            </a:r>
          </a:p>
        </p:txBody>
      </p:sp>
      <p:sp>
        <p:nvSpPr>
          <p:cNvPr id="4" name="Slide Number Placeholder 3"/>
          <p:cNvSpPr>
            <a:spLocks noGrp="1"/>
          </p:cNvSpPr>
          <p:nvPr>
            <p:ph type="sldNum" sz="quarter" idx="5"/>
          </p:nvPr>
        </p:nvSpPr>
        <p:spPr/>
        <p:txBody>
          <a:bodyPr/>
          <a:lstStyle/>
          <a:p>
            <a:fld id="{8CFE0574-1418-476E-80F5-45E4FFC70861}" type="slidenum">
              <a:t>1</a:t>
            </a:fld>
            <a:endParaRPr lang="en-US"/>
          </a:p>
        </p:txBody>
      </p:sp>
    </p:spTree>
    <p:extLst>
      <p:ext uri="{BB962C8B-B14F-4D97-AF65-F5344CB8AC3E}">
        <p14:creationId xmlns:p14="http://schemas.microsoft.com/office/powerpoint/2010/main" val="477204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An/Erik</a:t>
            </a:r>
          </a:p>
        </p:txBody>
      </p:sp>
      <p:sp>
        <p:nvSpPr>
          <p:cNvPr id="4" name="Slide Number Placeholder 3"/>
          <p:cNvSpPr>
            <a:spLocks noGrp="1"/>
          </p:cNvSpPr>
          <p:nvPr>
            <p:ph type="sldNum" sz="quarter" idx="5"/>
          </p:nvPr>
        </p:nvSpPr>
        <p:spPr/>
        <p:txBody>
          <a:bodyPr/>
          <a:lstStyle/>
          <a:p>
            <a:fld id="{8CFE0574-1418-476E-80F5-45E4FFC70861}" type="slidenum">
              <a:t>2</a:t>
            </a:fld>
            <a:endParaRPr lang="en-US"/>
          </a:p>
        </p:txBody>
      </p:sp>
    </p:spTree>
    <p:extLst>
      <p:ext uri="{BB962C8B-B14F-4D97-AF65-F5344CB8AC3E}">
        <p14:creationId xmlns:p14="http://schemas.microsoft.com/office/powerpoint/2010/main" val="3203228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An/Erik</a:t>
            </a:r>
          </a:p>
        </p:txBody>
      </p:sp>
      <p:sp>
        <p:nvSpPr>
          <p:cNvPr id="4" name="Slide Number Placeholder 3"/>
          <p:cNvSpPr>
            <a:spLocks noGrp="1"/>
          </p:cNvSpPr>
          <p:nvPr>
            <p:ph type="sldNum" sz="quarter" idx="5"/>
          </p:nvPr>
        </p:nvSpPr>
        <p:spPr/>
        <p:txBody>
          <a:bodyPr/>
          <a:lstStyle/>
          <a:p>
            <a:fld id="{8CFE0574-1418-476E-80F5-45E4FFC70861}" type="slidenum">
              <a:t>3</a:t>
            </a:fld>
            <a:endParaRPr lang="en-US"/>
          </a:p>
        </p:txBody>
      </p:sp>
    </p:spTree>
    <p:extLst>
      <p:ext uri="{BB962C8B-B14F-4D97-AF65-F5344CB8AC3E}">
        <p14:creationId xmlns:p14="http://schemas.microsoft.com/office/powerpoint/2010/main" val="2030879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Simone</a:t>
            </a:r>
          </a:p>
          <a:p>
            <a:endParaRPr lang="en-US">
              <a:cs typeface="Calibri"/>
            </a:endParaRPr>
          </a:p>
          <a:p>
            <a:pPr marL="171450" indent="-171450">
              <a:buFont typeface="Arial" panose="020B0604020202020204" pitchFamily="34" charset="0"/>
              <a:buChar char="•"/>
            </a:pPr>
            <a:r>
              <a:rPr lang="en-US">
                <a:cs typeface="Calibri"/>
              </a:rPr>
              <a:t>VB van het </a:t>
            </a:r>
            <a:r>
              <a:rPr lang="en-US" err="1">
                <a:cs typeface="Calibri"/>
              </a:rPr>
              <a:t>weer</a:t>
            </a:r>
            <a:r>
              <a:rPr lang="en-US">
                <a:cs typeface="Calibri"/>
              </a:rPr>
              <a:t>: </a:t>
            </a:r>
            <a:r>
              <a:rPr lang="en-US" err="1">
                <a:cs typeface="Calibri"/>
              </a:rPr>
              <a:t>omdat</a:t>
            </a:r>
            <a:r>
              <a:rPr lang="en-US">
                <a:cs typeface="Calibri"/>
              </a:rPr>
              <a:t> je </a:t>
            </a:r>
            <a:r>
              <a:rPr lang="en-US" err="1">
                <a:cs typeface="Calibri"/>
              </a:rPr>
              <a:t>zon</a:t>
            </a:r>
            <a:r>
              <a:rPr lang="en-US">
                <a:cs typeface="Calibri"/>
              </a:rPr>
              <a:t>/regen </a:t>
            </a:r>
            <a:r>
              <a:rPr lang="en-US" err="1">
                <a:cs typeface="Calibri"/>
              </a:rPr>
              <a:t>verwacht</a:t>
            </a:r>
            <a:r>
              <a:rPr lang="en-US">
                <a:cs typeface="Calibri"/>
              </a:rPr>
              <a:t>, </a:t>
            </a:r>
            <a:r>
              <a:rPr lang="en-US" err="1">
                <a:cs typeface="Calibri"/>
              </a:rPr>
              <a:t>kies</a:t>
            </a:r>
            <a:r>
              <a:rPr lang="en-US">
                <a:cs typeface="Calibri"/>
              </a:rPr>
              <a:t> je wat je </a:t>
            </a:r>
            <a:r>
              <a:rPr lang="en-US" err="1">
                <a:cs typeface="Calibri"/>
              </a:rPr>
              <a:t>aantrekt</a:t>
            </a:r>
            <a:r>
              <a:rPr lang="en-US">
                <a:cs typeface="Calibri"/>
              </a:rPr>
              <a:t>. </a:t>
            </a:r>
          </a:p>
          <a:p>
            <a:pPr marL="171450" indent="-171450">
              <a:buFont typeface="Arial" panose="020B0604020202020204" pitchFamily="34" charset="0"/>
              <a:buChar char="•"/>
            </a:pPr>
            <a:r>
              <a:rPr lang="en-US" err="1">
                <a:cs typeface="Calibri"/>
              </a:rPr>
              <a:t>Toekomsten</a:t>
            </a:r>
            <a:r>
              <a:rPr lang="en-US">
                <a:cs typeface="Calibri"/>
              </a:rPr>
              <a:t> zit in </a:t>
            </a:r>
            <a:r>
              <a:rPr lang="en-US" err="1">
                <a:cs typeface="Calibri"/>
              </a:rPr>
              <a:t>alles</a:t>
            </a:r>
            <a:r>
              <a:rPr lang="en-US">
                <a:cs typeface="Calibri"/>
              </a:rPr>
              <a:t>, in </a:t>
            </a:r>
            <a:r>
              <a:rPr lang="en-US" err="1">
                <a:cs typeface="Calibri"/>
              </a:rPr>
              <a:t>ieder</a:t>
            </a:r>
            <a:r>
              <a:rPr lang="en-US">
                <a:cs typeface="Calibri"/>
              </a:rPr>
              <a:t> </a:t>
            </a:r>
            <a:r>
              <a:rPr lang="en-US" err="1">
                <a:cs typeface="Calibri"/>
              </a:rPr>
              <a:t>kranten</a:t>
            </a:r>
            <a:r>
              <a:rPr lang="en-US">
                <a:cs typeface="Calibri"/>
              </a:rPr>
              <a:t> </a:t>
            </a:r>
            <a:r>
              <a:rPr lang="en-US" err="1">
                <a:cs typeface="Calibri"/>
              </a:rPr>
              <a:t>bericht</a:t>
            </a:r>
            <a:r>
              <a:rPr lang="en-US">
                <a:cs typeface="Calibri"/>
              </a:rPr>
              <a:t>, in </a:t>
            </a:r>
            <a:r>
              <a:rPr lang="en-US" err="1">
                <a:cs typeface="Calibri"/>
              </a:rPr>
              <a:t>iedere</a:t>
            </a:r>
            <a:r>
              <a:rPr lang="en-US">
                <a:cs typeface="Calibri"/>
              </a:rPr>
              <a:t> </a:t>
            </a:r>
            <a:r>
              <a:rPr lang="en-US" err="1">
                <a:cs typeface="Calibri"/>
              </a:rPr>
              <a:t>keuze</a:t>
            </a:r>
            <a:r>
              <a:rPr lang="en-US">
                <a:cs typeface="Calibri"/>
              </a:rPr>
              <a:t> die je </a:t>
            </a:r>
            <a:r>
              <a:rPr lang="en-US" err="1">
                <a:cs typeface="Calibri"/>
              </a:rPr>
              <a:t>maakt</a:t>
            </a:r>
            <a:r>
              <a:rPr lang="en-US">
                <a:cs typeface="Calibri"/>
              </a:rPr>
              <a:t>. (</a:t>
            </a:r>
            <a:r>
              <a:rPr lang="en-US" err="1">
                <a:cs typeface="Calibri"/>
              </a:rPr>
              <a:t>bijv</a:t>
            </a:r>
            <a:r>
              <a:rPr lang="en-US">
                <a:cs typeface="Calibri"/>
              </a:rPr>
              <a:t> </a:t>
            </a:r>
            <a:r>
              <a:rPr lang="en-US" err="1">
                <a:cs typeface="Calibri"/>
              </a:rPr>
              <a:t>wel</a:t>
            </a:r>
            <a:r>
              <a:rPr lang="en-US">
                <a:cs typeface="Calibri"/>
              </a:rPr>
              <a:t> </a:t>
            </a:r>
            <a:r>
              <a:rPr lang="en-US" err="1">
                <a:cs typeface="Calibri"/>
              </a:rPr>
              <a:t>geen</a:t>
            </a:r>
            <a:r>
              <a:rPr lang="en-US">
                <a:cs typeface="Calibri"/>
              </a:rPr>
              <a:t> </a:t>
            </a:r>
            <a:r>
              <a:rPr lang="en-US" err="1">
                <a:cs typeface="Calibri"/>
              </a:rPr>
              <a:t>zonnepanelen</a:t>
            </a:r>
            <a:r>
              <a:rPr lang="en-US">
                <a:cs typeface="Calibri"/>
              </a:rPr>
              <a:t>, </a:t>
            </a:r>
            <a:r>
              <a:rPr lang="en-US" err="1">
                <a:cs typeface="Calibri"/>
              </a:rPr>
              <a:t>wanneer</a:t>
            </a:r>
            <a:r>
              <a:rPr lang="en-US">
                <a:cs typeface="Calibri"/>
              </a:rPr>
              <a:t> </a:t>
            </a:r>
            <a:r>
              <a:rPr lang="en-US" err="1">
                <a:cs typeface="Calibri"/>
              </a:rPr>
              <a:t>investeer</a:t>
            </a:r>
            <a:r>
              <a:rPr lang="en-US">
                <a:cs typeface="Calibri"/>
              </a:rPr>
              <a:t> je, </a:t>
            </a:r>
            <a:r>
              <a:rPr lang="en-US" err="1">
                <a:cs typeface="Calibri"/>
              </a:rPr>
              <a:t>wanneer</a:t>
            </a:r>
            <a:r>
              <a:rPr lang="en-US">
                <a:cs typeface="Calibri"/>
              </a:rPr>
              <a:t> </a:t>
            </a:r>
            <a:r>
              <a:rPr lang="en-US" err="1">
                <a:cs typeface="Calibri"/>
              </a:rPr>
              <a:t>niet</a:t>
            </a:r>
            <a:r>
              <a:rPr lang="en-US">
                <a:cs typeface="Calibri"/>
              </a:rPr>
              <a:t>, </a:t>
            </a:r>
            <a:r>
              <a:rPr lang="en-US" err="1">
                <a:cs typeface="Calibri"/>
              </a:rPr>
              <a:t>daar</a:t>
            </a:r>
            <a:r>
              <a:rPr lang="en-US">
                <a:cs typeface="Calibri"/>
              </a:rPr>
              <a:t> zit </a:t>
            </a:r>
            <a:r>
              <a:rPr lang="en-US" err="1">
                <a:cs typeface="Calibri"/>
              </a:rPr>
              <a:t>allemaal</a:t>
            </a:r>
            <a:r>
              <a:rPr lang="en-US">
                <a:cs typeface="Calibri"/>
              </a:rPr>
              <a:t> </a:t>
            </a:r>
            <a:r>
              <a:rPr lang="en-US" err="1">
                <a:cs typeface="Calibri"/>
              </a:rPr>
              <a:t>een</a:t>
            </a:r>
            <a:r>
              <a:rPr lang="en-US">
                <a:cs typeface="Calibri"/>
              </a:rPr>
              <a:t> </a:t>
            </a:r>
            <a:r>
              <a:rPr lang="en-US" err="1">
                <a:cs typeface="Calibri"/>
              </a:rPr>
              <a:t>verwachting</a:t>
            </a:r>
            <a:r>
              <a:rPr lang="en-US">
                <a:cs typeface="Calibri"/>
              </a:rPr>
              <a:t>/</a:t>
            </a:r>
            <a:r>
              <a:rPr lang="en-US" err="1">
                <a:cs typeface="Calibri"/>
              </a:rPr>
              <a:t>wenselijke</a:t>
            </a:r>
            <a:r>
              <a:rPr lang="en-US">
                <a:cs typeface="Calibri"/>
              </a:rPr>
              <a:t> </a:t>
            </a:r>
            <a:r>
              <a:rPr lang="en-US" err="1">
                <a:cs typeface="Calibri"/>
              </a:rPr>
              <a:t>toekomst</a:t>
            </a:r>
            <a:r>
              <a:rPr lang="en-US">
                <a:cs typeface="Calibri"/>
              </a:rPr>
              <a:t> in </a:t>
            </a:r>
            <a:r>
              <a:rPr lang="en-US" err="1">
                <a:cs typeface="Calibri"/>
              </a:rPr>
              <a:t>verstopt</a:t>
            </a:r>
            <a:r>
              <a:rPr lang="en-US">
                <a:cs typeface="Calibri"/>
              </a:rPr>
              <a:t>) die je </a:t>
            </a:r>
            <a:r>
              <a:rPr lang="en-US" err="1">
                <a:cs typeface="Calibri"/>
              </a:rPr>
              <a:t>keuzes</a:t>
            </a:r>
            <a:r>
              <a:rPr lang="en-US">
                <a:cs typeface="Calibri"/>
              </a:rPr>
              <a:t> in het </a:t>
            </a:r>
            <a:r>
              <a:rPr lang="en-US" err="1">
                <a:cs typeface="Calibri"/>
              </a:rPr>
              <a:t>hier</a:t>
            </a:r>
            <a:r>
              <a:rPr lang="en-US">
                <a:cs typeface="Calibri"/>
              </a:rPr>
              <a:t> </a:t>
            </a:r>
            <a:r>
              <a:rPr lang="en-US" err="1">
                <a:cs typeface="Calibri"/>
              </a:rPr>
              <a:t>en</a:t>
            </a:r>
            <a:r>
              <a:rPr lang="en-US">
                <a:cs typeface="Calibri"/>
              </a:rPr>
              <a:t> nu </a:t>
            </a:r>
            <a:r>
              <a:rPr lang="en-US" err="1">
                <a:cs typeface="Calibri"/>
              </a:rPr>
              <a:t>bepaald</a:t>
            </a:r>
            <a:r>
              <a:rPr lang="en-US">
                <a:cs typeface="Calibri"/>
              </a:rPr>
              <a:t>. </a:t>
            </a:r>
          </a:p>
          <a:p>
            <a:pPr marL="171450" indent="-171450">
              <a:buFont typeface="Arial" panose="020B0604020202020204" pitchFamily="34" charset="0"/>
              <a:buChar char="•"/>
            </a:pPr>
            <a:endParaRPr lang="en-US">
              <a:cs typeface="Calibri"/>
            </a:endParaRPr>
          </a:p>
          <a:p>
            <a:pPr marL="171450" indent="-171450">
              <a:buFont typeface="Arial" panose="020B0604020202020204" pitchFamily="34" charset="0"/>
              <a:buChar char="•"/>
            </a:pPr>
            <a:r>
              <a:rPr lang="en-US" err="1">
                <a:cs typeface="Calibri"/>
              </a:rPr>
              <a:t>Beleid</a:t>
            </a:r>
            <a:r>
              <a:rPr lang="en-US">
                <a:cs typeface="Calibri"/>
              </a:rPr>
              <a:t> </a:t>
            </a:r>
            <a:r>
              <a:rPr lang="en-US" err="1">
                <a:cs typeface="Calibri"/>
              </a:rPr>
              <a:t>reageert</a:t>
            </a:r>
            <a:r>
              <a:rPr lang="en-US">
                <a:cs typeface="Calibri"/>
              </a:rPr>
              <a:t> op </a:t>
            </a:r>
            <a:r>
              <a:rPr lang="en-US" err="1">
                <a:cs typeface="Calibri"/>
              </a:rPr>
              <a:t>ontwikkelingen</a:t>
            </a:r>
            <a:r>
              <a:rPr lang="en-US">
                <a:cs typeface="Calibri"/>
              </a:rPr>
              <a:t> in het </a:t>
            </a:r>
            <a:r>
              <a:rPr lang="en-US" err="1">
                <a:cs typeface="Calibri"/>
              </a:rPr>
              <a:t>hier</a:t>
            </a:r>
            <a:r>
              <a:rPr lang="en-US">
                <a:cs typeface="Calibri"/>
              </a:rPr>
              <a:t> </a:t>
            </a:r>
            <a:r>
              <a:rPr lang="en-US" err="1">
                <a:cs typeface="Calibri"/>
              </a:rPr>
              <a:t>en</a:t>
            </a:r>
            <a:r>
              <a:rPr lang="en-US">
                <a:cs typeface="Calibri"/>
              </a:rPr>
              <a:t> nu, </a:t>
            </a:r>
            <a:r>
              <a:rPr lang="en-US" err="1">
                <a:cs typeface="Calibri"/>
              </a:rPr>
              <a:t>en</a:t>
            </a:r>
            <a:r>
              <a:rPr lang="en-US">
                <a:cs typeface="Calibri"/>
              </a:rPr>
              <a:t> op </a:t>
            </a:r>
            <a:r>
              <a:rPr lang="en-US" err="1">
                <a:cs typeface="Calibri"/>
              </a:rPr>
              <a:t>verwachtingen</a:t>
            </a:r>
            <a:r>
              <a:rPr lang="en-US">
                <a:cs typeface="Calibri"/>
              </a:rPr>
              <a:t> in de </a:t>
            </a:r>
            <a:r>
              <a:rPr lang="en-US" err="1">
                <a:cs typeface="Calibri"/>
              </a:rPr>
              <a:t>toekomst</a:t>
            </a:r>
            <a:r>
              <a:rPr lang="en-US">
                <a:cs typeface="Calibri"/>
              </a:rPr>
              <a:t>. </a:t>
            </a:r>
          </a:p>
          <a:p>
            <a:pPr marL="171450" indent="-171450">
              <a:buFont typeface="Arial" panose="020B0604020202020204" pitchFamily="34" charset="0"/>
              <a:buChar char="•"/>
            </a:pPr>
            <a:r>
              <a:rPr lang="en-US" err="1">
                <a:cs typeface="Calibri"/>
              </a:rPr>
              <a:t>Beleid</a:t>
            </a:r>
            <a:r>
              <a:rPr lang="en-US">
                <a:cs typeface="Calibri"/>
              </a:rPr>
              <a:t> </a:t>
            </a:r>
            <a:r>
              <a:rPr lang="en-US" err="1">
                <a:cs typeface="Calibri"/>
              </a:rPr>
              <a:t>bepaald</a:t>
            </a:r>
            <a:r>
              <a:rPr lang="en-US">
                <a:cs typeface="Calibri"/>
              </a:rPr>
              <a:t> </a:t>
            </a:r>
            <a:r>
              <a:rPr lang="en-US" err="1">
                <a:cs typeface="Calibri"/>
              </a:rPr>
              <a:t>dus</a:t>
            </a:r>
            <a:r>
              <a:rPr lang="en-US">
                <a:cs typeface="Calibri"/>
              </a:rPr>
              <a:t> wat het in de ‘scope’ (die </a:t>
            </a:r>
            <a:r>
              <a:rPr lang="en-US" err="1">
                <a:cs typeface="Calibri"/>
              </a:rPr>
              <a:t>kijkers</a:t>
            </a:r>
            <a:r>
              <a:rPr lang="en-US">
                <a:cs typeface="Calibri"/>
              </a:rPr>
              <a:t>) is. Maar </a:t>
            </a:r>
            <a:r>
              <a:rPr lang="en-US" err="1">
                <a:cs typeface="Calibri"/>
              </a:rPr>
              <a:t>beleid</a:t>
            </a:r>
            <a:r>
              <a:rPr lang="en-US">
                <a:cs typeface="Calibri"/>
              </a:rPr>
              <a:t> is maar 1 </a:t>
            </a:r>
            <a:r>
              <a:rPr lang="en-US" err="1">
                <a:cs typeface="Calibri"/>
              </a:rPr>
              <a:t>kijker</a:t>
            </a:r>
            <a:r>
              <a:rPr lang="en-US">
                <a:cs typeface="Calibri"/>
              </a:rPr>
              <a:t>, de </a:t>
            </a:r>
            <a:r>
              <a:rPr lang="en-US" err="1">
                <a:cs typeface="Calibri"/>
              </a:rPr>
              <a:t>andere</a:t>
            </a:r>
            <a:r>
              <a:rPr lang="en-US">
                <a:cs typeface="Calibri"/>
              </a:rPr>
              <a:t> 2 </a:t>
            </a:r>
            <a:r>
              <a:rPr lang="en-US" err="1">
                <a:cs typeface="Calibri"/>
              </a:rPr>
              <a:t>zijn</a:t>
            </a:r>
            <a:r>
              <a:rPr lang="en-US">
                <a:cs typeface="Calibri"/>
              </a:rPr>
              <a:t> </a:t>
            </a:r>
            <a:r>
              <a:rPr lang="en-US" err="1">
                <a:cs typeface="Calibri"/>
              </a:rPr>
              <a:t>andere</a:t>
            </a:r>
            <a:r>
              <a:rPr lang="en-US">
                <a:cs typeface="Calibri"/>
              </a:rPr>
              <a:t> </a:t>
            </a:r>
            <a:r>
              <a:rPr lang="en-US" err="1">
                <a:cs typeface="Calibri"/>
              </a:rPr>
              <a:t>bewoners</a:t>
            </a:r>
            <a:r>
              <a:rPr lang="en-US">
                <a:cs typeface="Calibri"/>
              </a:rPr>
              <a:t>, </a:t>
            </a:r>
            <a:r>
              <a:rPr lang="en-US" err="1">
                <a:cs typeface="Calibri"/>
              </a:rPr>
              <a:t>bedrijven</a:t>
            </a:r>
            <a:r>
              <a:rPr lang="en-US">
                <a:cs typeface="Calibri"/>
              </a:rPr>
              <a:t>, </a:t>
            </a:r>
            <a:r>
              <a:rPr lang="en-US" err="1">
                <a:cs typeface="Calibri"/>
              </a:rPr>
              <a:t>organisaties</a:t>
            </a:r>
            <a:r>
              <a:rPr lang="en-US">
                <a:cs typeface="Calibri"/>
              </a:rPr>
              <a:t> </a:t>
            </a:r>
            <a:r>
              <a:rPr lang="en-US" err="1">
                <a:cs typeface="Calibri"/>
              </a:rPr>
              <a:t>etc</a:t>
            </a:r>
            <a:r>
              <a:rPr lang="en-US">
                <a:cs typeface="Calibri"/>
              </a:rPr>
              <a:t> etc. Die </a:t>
            </a:r>
            <a:r>
              <a:rPr lang="en-US" err="1">
                <a:cs typeface="Calibri"/>
              </a:rPr>
              <a:t>hebben</a:t>
            </a:r>
            <a:r>
              <a:rPr lang="en-US">
                <a:cs typeface="Calibri"/>
              </a:rPr>
              <a:t> </a:t>
            </a:r>
            <a:r>
              <a:rPr lang="en-US" err="1">
                <a:cs typeface="Calibri"/>
              </a:rPr>
              <a:t>misschien</a:t>
            </a:r>
            <a:r>
              <a:rPr lang="en-US">
                <a:cs typeface="Calibri"/>
              </a:rPr>
              <a:t> </a:t>
            </a:r>
            <a:r>
              <a:rPr lang="en-US" err="1">
                <a:cs typeface="Calibri"/>
              </a:rPr>
              <a:t>wel</a:t>
            </a:r>
            <a:r>
              <a:rPr lang="en-US">
                <a:cs typeface="Calibri"/>
              </a:rPr>
              <a:t> </a:t>
            </a:r>
            <a:r>
              <a:rPr lang="en-US" err="1">
                <a:cs typeface="Calibri"/>
              </a:rPr>
              <a:t>een</a:t>
            </a:r>
            <a:r>
              <a:rPr lang="en-US">
                <a:cs typeface="Calibri"/>
              </a:rPr>
              <a:t> hele </a:t>
            </a:r>
            <a:r>
              <a:rPr lang="en-US" err="1">
                <a:cs typeface="Calibri"/>
              </a:rPr>
              <a:t>andere</a:t>
            </a:r>
            <a:r>
              <a:rPr lang="en-US">
                <a:cs typeface="Calibri"/>
              </a:rPr>
              <a:t> ‘scope’ </a:t>
            </a:r>
            <a:r>
              <a:rPr lang="en-US" err="1">
                <a:cs typeface="Calibri"/>
              </a:rPr>
              <a:t>en</a:t>
            </a:r>
            <a:r>
              <a:rPr lang="en-US">
                <a:cs typeface="Calibri"/>
              </a:rPr>
              <a:t> </a:t>
            </a:r>
            <a:r>
              <a:rPr lang="en-US" err="1">
                <a:cs typeface="Calibri"/>
              </a:rPr>
              <a:t>overlappen</a:t>
            </a:r>
            <a:r>
              <a:rPr lang="en-US">
                <a:cs typeface="Calibri"/>
              </a:rPr>
              <a:t> maar </a:t>
            </a:r>
            <a:r>
              <a:rPr lang="en-US" err="1">
                <a:cs typeface="Calibri"/>
              </a:rPr>
              <a:t>gedeeltelijk</a:t>
            </a:r>
            <a:r>
              <a:rPr lang="en-US">
                <a:cs typeface="Calibri"/>
              </a:rPr>
              <a:t>. </a:t>
            </a:r>
          </a:p>
          <a:p>
            <a:pPr marL="171450" indent="-171450">
              <a:buFont typeface="Arial" panose="020B0604020202020204" pitchFamily="34" charset="0"/>
              <a:buChar char="•"/>
            </a:pPr>
            <a:endParaRPr lang="en-US">
              <a:cs typeface="Calibri"/>
            </a:endParaRPr>
          </a:p>
          <a:p>
            <a:pPr marL="171450" indent="-171450">
              <a:buFont typeface="Arial" panose="020B0604020202020204" pitchFamily="34" charset="0"/>
              <a:buChar char="•"/>
            </a:pPr>
            <a:r>
              <a:rPr lang="en-US" err="1">
                <a:cs typeface="Calibri"/>
              </a:rPr>
              <a:t>Dit</a:t>
            </a:r>
            <a:r>
              <a:rPr lang="en-US">
                <a:cs typeface="Calibri"/>
              </a:rPr>
              <a:t> </a:t>
            </a:r>
            <a:r>
              <a:rPr lang="en-US" err="1">
                <a:cs typeface="Calibri"/>
              </a:rPr>
              <a:t>kan</a:t>
            </a:r>
            <a:r>
              <a:rPr lang="en-US">
                <a:cs typeface="Calibri"/>
              </a:rPr>
              <a:t> tot </a:t>
            </a:r>
            <a:r>
              <a:rPr lang="en-US" err="1">
                <a:cs typeface="Calibri"/>
              </a:rPr>
              <a:t>veel</a:t>
            </a:r>
            <a:r>
              <a:rPr lang="en-US">
                <a:cs typeface="Calibri"/>
              </a:rPr>
              <a:t> </a:t>
            </a:r>
            <a:r>
              <a:rPr lang="en-US" err="1">
                <a:cs typeface="Calibri"/>
              </a:rPr>
              <a:t>weerstand</a:t>
            </a:r>
            <a:r>
              <a:rPr lang="en-US">
                <a:cs typeface="Calibri"/>
              </a:rPr>
              <a:t> </a:t>
            </a:r>
            <a:r>
              <a:rPr lang="en-US" err="1">
                <a:cs typeface="Calibri"/>
              </a:rPr>
              <a:t>leiden</a:t>
            </a:r>
            <a:r>
              <a:rPr lang="en-US">
                <a:cs typeface="Calibri"/>
              </a:rPr>
              <a:t>, </a:t>
            </a:r>
            <a:r>
              <a:rPr lang="en-US" err="1">
                <a:cs typeface="Calibri"/>
              </a:rPr>
              <a:t>omdat</a:t>
            </a:r>
            <a:r>
              <a:rPr lang="en-US">
                <a:cs typeface="Calibri"/>
              </a:rPr>
              <a:t> men </a:t>
            </a:r>
            <a:r>
              <a:rPr lang="en-US" err="1">
                <a:cs typeface="Calibri"/>
              </a:rPr>
              <a:t>zich</a:t>
            </a:r>
            <a:r>
              <a:rPr lang="en-US">
                <a:cs typeface="Calibri"/>
              </a:rPr>
              <a:t> </a:t>
            </a:r>
            <a:r>
              <a:rPr lang="en-US" err="1">
                <a:cs typeface="Calibri"/>
              </a:rPr>
              <a:t>niet</a:t>
            </a:r>
            <a:r>
              <a:rPr lang="en-US">
                <a:cs typeface="Calibri"/>
              </a:rPr>
              <a:t> </a:t>
            </a:r>
            <a:r>
              <a:rPr lang="en-US" err="1">
                <a:cs typeface="Calibri"/>
              </a:rPr>
              <a:t>herkent</a:t>
            </a:r>
            <a:r>
              <a:rPr lang="en-US">
                <a:cs typeface="Calibri"/>
              </a:rPr>
              <a:t> in het </a:t>
            </a:r>
            <a:r>
              <a:rPr lang="en-US" err="1">
                <a:cs typeface="Calibri"/>
              </a:rPr>
              <a:t>schetste</a:t>
            </a:r>
            <a:r>
              <a:rPr lang="en-US">
                <a:cs typeface="Calibri"/>
              </a:rPr>
              <a:t> pad </a:t>
            </a:r>
            <a:r>
              <a:rPr lang="en-US" err="1">
                <a:cs typeface="Calibri"/>
              </a:rPr>
              <a:t>en</a:t>
            </a:r>
            <a:r>
              <a:rPr lang="en-US">
                <a:cs typeface="Calibri"/>
              </a:rPr>
              <a:t> </a:t>
            </a:r>
            <a:r>
              <a:rPr lang="en-US" err="1">
                <a:cs typeface="Calibri"/>
              </a:rPr>
              <a:t>visie</a:t>
            </a:r>
            <a:r>
              <a:rPr lang="en-US">
                <a:cs typeface="Calibri"/>
              </a:rPr>
              <a:t> </a:t>
            </a:r>
            <a:r>
              <a:rPr lang="en-US" err="1">
                <a:cs typeface="Calibri"/>
              </a:rPr>
              <a:t>voor</a:t>
            </a:r>
            <a:r>
              <a:rPr lang="en-US">
                <a:cs typeface="Calibri"/>
              </a:rPr>
              <a:t> de </a:t>
            </a:r>
            <a:r>
              <a:rPr lang="en-US" err="1">
                <a:cs typeface="Calibri"/>
              </a:rPr>
              <a:t>toekomst</a:t>
            </a:r>
            <a:r>
              <a:rPr lang="en-US">
                <a:cs typeface="Calibri"/>
              </a:rPr>
              <a:t> </a:t>
            </a:r>
          </a:p>
        </p:txBody>
      </p:sp>
      <p:sp>
        <p:nvSpPr>
          <p:cNvPr id="4" name="Slide Number Placeholder 3"/>
          <p:cNvSpPr>
            <a:spLocks noGrp="1"/>
          </p:cNvSpPr>
          <p:nvPr>
            <p:ph type="sldNum" sz="quarter" idx="5"/>
          </p:nvPr>
        </p:nvSpPr>
        <p:spPr/>
        <p:txBody>
          <a:bodyPr/>
          <a:lstStyle/>
          <a:p>
            <a:fld id="{8CFE0574-1418-476E-80F5-45E4FFC70861}" type="slidenum">
              <a:t>5</a:t>
            </a:fld>
            <a:endParaRPr lang="en-US"/>
          </a:p>
        </p:txBody>
      </p:sp>
    </p:spTree>
    <p:extLst>
      <p:ext uri="{BB962C8B-B14F-4D97-AF65-F5344CB8AC3E}">
        <p14:creationId xmlns:p14="http://schemas.microsoft.com/office/powerpoint/2010/main" val="1047618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Simone</a:t>
            </a:r>
          </a:p>
        </p:txBody>
      </p:sp>
      <p:sp>
        <p:nvSpPr>
          <p:cNvPr id="4" name="Slide Number Placeholder 3"/>
          <p:cNvSpPr>
            <a:spLocks noGrp="1"/>
          </p:cNvSpPr>
          <p:nvPr>
            <p:ph type="sldNum" sz="quarter" idx="5"/>
          </p:nvPr>
        </p:nvSpPr>
        <p:spPr/>
        <p:txBody>
          <a:bodyPr/>
          <a:lstStyle/>
          <a:p>
            <a:fld id="{8CFE0574-1418-476E-80F5-45E4FFC70861}" type="slidenum">
              <a:t>6</a:t>
            </a:fld>
            <a:endParaRPr lang="en-US"/>
          </a:p>
        </p:txBody>
      </p:sp>
    </p:spTree>
    <p:extLst>
      <p:ext uri="{BB962C8B-B14F-4D97-AF65-F5344CB8AC3E}">
        <p14:creationId xmlns:p14="http://schemas.microsoft.com/office/powerpoint/2010/main" val="1969152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Simone</a:t>
            </a:r>
          </a:p>
        </p:txBody>
      </p:sp>
      <p:sp>
        <p:nvSpPr>
          <p:cNvPr id="4" name="Slide Number Placeholder 3"/>
          <p:cNvSpPr>
            <a:spLocks noGrp="1"/>
          </p:cNvSpPr>
          <p:nvPr>
            <p:ph type="sldNum" sz="quarter" idx="5"/>
          </p:nvPr>
        </p:nvSpPr>
        <p:spPr/>
        <p:txBody>
          <a:bodyPr/>
          <a:lstStyle/>
          <a:p>
            <a:fld id="{8CFE0574-1418-476E-80F5-45E4FFC70861}" type="slidenum">
              <a:t>7</a:t>
            </a:fld>
            <a:endParaRPr lang="en-US"/>
          </a:p>
        </p:txBody>
      </p:sp>
    </p:spTree>
    <p:extLst>
      <p:ext uri="{BB962C8B-B14F-4D97-AF65-F5344CB8AC3E}">
        <p14:creationId xmlns:p14="http://schemas.microsoft.com/office/powerpoint/2010/main" val="4143299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Dan ga je van die verschillende toekomsten naar ‘mogelijke toekomsten’ of verwachten toekomsten, dat wat de meeste mensen denken, maar tegelijkertijd </a:t>
            </a:r>
            <a:r>
              <a:rPr lang="nl-NL" err="1"/>
              <a:t>onstaat</a:t>
            </a:r>
            <a:r>
              <a:rPr lang="nl-NL"/>
              <a:t> er dan ook ruimte voor alternatieven toekomsten in kaart te brengen. </a:t>
            </a:r>
          </a:p>
          <a:p>
            <a:endParaRPr lang="nl-NL"/>
          </a:p>
          <a:p>
            <a:r>
              <a:rPr lang="nl-NL"/>
              <a:t>Door voorbereid te zijn op wat deze alternatieven toekomsten zijn die er in het HIER en NU leven, kun je dus al anticiperen op zowel de redelijk te verwachten, maar wellicht ook de ‘out of </a:t>
            </a:r>
            <a:r>
              <a:rPr lang="nl-NL" err="1"/>
              <a:t>the</a:t>
            </a:r>
            <a:r>
              <a:rPr lang="nl-NL"/>
              <a:t> box’ toekomsten. </a:t>
            </a:r>
          </a:p>
        </p:txBody>
      </p:sp>
      <p:sp>
        <p:nvSpPr>
          <p:cNvPr id="4" name="Tijdelijke aanduiding voor dianummer 3"/>
          <p:cNvSpPr>
            <a:spLocks noGrp="1"/>
          </p:cNvSpPr>
          <p:nvPr>
            <p:ph type="sldNum" sz="quarter" idx="5"/>
          </p:nvPr>
        </p:nvSpPr>
        <p:spPr/>
        <p:txBody>
          <a:bodyPr/>
          <a:lstStyle/>
          <a:p>
            <a:fld id="{8CFE0574-1418-476E-80F5-45E4FFC70861}" type="slidenum">
              <a:rPr lang="nl-NL" smtClean="0"/>
              <a:t>8</a:t>
            </a:fld>
            <a:endParaRPr lang="nl-NL"/>
          </a:p>
        </p:txBody>
      </p:sp>
    </p:spTree>
    <p:extLst>
      <p:ext uri="{BB962C8B-B14F-4D97-AF65-F5344CB8AC3E}">
        <p14:creationId xmlns:p14="http://schemas.microsoft.com/office/powerpoint/2010/main" val="3327395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Simone</a:t>
            </a:r>
          </a:p>
        </p:txBody>
      </p:sp>
      <p:sp>
        <p:nvSpPr>
          <p:cNvPr id="4" name="Slide Number Placeholder 3"/>
          <p:cNvSpPr>
            <a:spLocks noGrp="1"/>
          </p:cNvSpPr>
          <p:nvPr>
            <p:ph type="sldNum" sz="quarter" idx="5"/>
          </p:nvPr>
        </p:nvSpPr>
        <p:spPr/>
        <p:txBody>
          <a:bodyPr/>
          <a:lstStyle/>
          <a:p>
            <a:fld id="{8CFE0574-1418-476E-80F5-45E4FFC70861}" type="slidenum">
              <a:t>9</a:t>
            </a:fld>
            <a:endParaRPr lang="en-US"/>
          </a:p>
        </p:txBody>
      </p:sp>
    </p:spTree>
    <p:extLst>
      <p:ext uri="{BB962C8B-B14F-4D97-AF65-F5344CB8AC3E}">
        <p14:creationId xmlns:p14="http://schemas.microsoft.com/office/powerpoint/2010/main" val="2220867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Simone</a:t>
            </a:r>
          </a:p>
        </p:txBody>
      </p:sp>
      <p:sp>
        <p:nvSpPr>
          <p:cNvPr id="4" name="Slide Number Placeholder 3"/>
          <p:cNvSpPr>
            <a:spLocks noGrp="1"/>
          </p:cNvSpPr>
          <p:nvPr>
            <p:ph type="sldNum" sz="quarter" idx="5"/>
          </p:nvPr>
        </p:nvSpPr>
        <p:spPr/>
        <p:txBody>
          <a:bodyPr/>
          <a:lstStyle/>
          <a:p>
            <a:fld id="{8CFE0574-1418-476E-80F5-45E4FFC70861}" type="slidenum">
              <a:t>10</a:t>
            </a:fld>
            <a:endParaRPr lang="en-US"/>
          </a:p>
        </p:txBody>
      </p:sp>
    </p:spTree>
    <p:extLst>
      <p:ext uri="{BB962C8B-B14F-4D97-AF65-F5344CB8AC3E}">
        <p14:creationId xmlns:p14="http://schemas.microsoft.com/office/powerpoint/2010/main" val="1292786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Simone</a:t>
            </a:r>
          </a:p>
        </p:txBody>
      </p:sp>
      <p:sp>
        <p:nvSpPr>
          <p:cNvPr id="4" name="Slide Number Placeholder 3"/>
          <p:cNvSpPr>
            <a:spLocks noGrp="1"/>
          </p:cNvSpPr>
          <p:nvPr>
            <p:ph type="sldNum" sz="quarter" idx="5"/>
          </p:nvPr>
        </p:nvSpPr>
        <p:spPr/>
        <p:txBody>
          <a:bodyPr/>
          <a:lstStyle/>
          <a:p>
            <a:fld id="{8CFE0574-1418-476E-80F5-45E4FFC70861}" type="slidenum">
              <a:t>11</a:t>
            </a:fld>
            <a:endParaRPr lang="en-US"/>
          </a:p>
        </p:txBody>
      </p:sp>
    </p:spTree>
    <p:extLst>
      <p:ext uri="{BB962C8B-B14F-4D97-AF65-F5344CB8AC3E}">
        <p14:creationId xmlns:p14="http://schemas.microsoft.com/office/powerpoint/2010/main" val="2298768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Simone</a:t>
            </a:r>
          </a:p>
        </p:txBody>
      </p:sp>
      <p:sp>
        <p:nvSpPr>
          <p:cNvPr id="4" name="Slide Number Placeholder 3"/>
          <p:cNvSpPr>
            <a:spLocks noGrp="1"/>
          </p:cNvSpPr>
          <p:nvPr>
            <p:ph type="sldNum" sz="quarter" idx="5"/>
          </p:nvPr>
        </p:nvSpPr>
        <p:spPr/>
        <p:txBody>
          <a:bodyPr/>
          <a:lstStyle/>
          <a:p>
            <a:fld id="{8CFE0574-1418-476E-80F5-45E4FFC70861}" type="slidenum">
              <a:t>12</a:t>
            </a:fld>
            <a:endParaRPr lang="en-US"/>
          </a:p>
        </p:txBody>
      </p:sp>
    </p:spTree>
    <p:extLst>
      <p:ext uri="{BB962C8B-B14F-4D97-AF65-F5344CB8AC3E}">
        <p14:creationId xmlns:p14="http://schemas.microsoft.com/office/powerpoint/2010/main" val="3870477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Hasse</a:t>
            </a:r>
          </a:p>
          <a:p>
            <a:endParaRPr lang="en-US">
              <a:cs typeface="Calibri"/>
            </a:endParaRPr>
          </a:p>
          <a:p>
            <a:r>
              <a:rPr lang="en-US" err="1">
                <a:cs typeface="Calibri"/>
              </a:rPr>
              <a:t>Opm</a:t>
            </a:r>
            <a:r>
              <a:rPr lang="en-US">
                <a:cs typeface="Calibri"/>
              </a:rPr>
              <a:t> Sietske: Let </a:t>
            </a:r>
            <a:r>
              <a:rPr lang="en-US" err="1">
                <a:cs typeface="Calibri"/>
              </a:rPr>
              <a:t>hier</a:t>
            </a:r>
            <a:r>
              <a:rPr lang="en-US">
                <a:cs typeface="Calibri"/>
              </a:rPr>
              <a:t> </a:t>
            </a:r>
            <a:r>
              <a:rPr lang="en-US" err="1">
                <a:cs typeface="Calibri"/>
              </a:rPr>
              <a:t>ook</a:t>
            </a:r>
            <a:r>
              <a:rPr lang="en-US">
                <a:cs typeface="Calibri"/>
              </a:rPr>
              <a:t> op de </a:t>
            </a:r>
            <a:r>
              <a:rPr lang="en-US" err="1">
                <a:cs typeface="Calibri"/>
              </a:rPr>
              <a:t>variëteit</a:t>
            </a:r>
          </a:p>
        </p:txBody>
      </p:sp>
      <p:sp>
        <p:nvSpPr>
          <p:cNvPr id="4" name="Slide Number Placeholder 3"/>
          <p:cNvSpPr>
            <a:spLocks noGrp="1"/>
          </p:cNvSpPr>
          <p:nvPr>
            <p:ph type="sldNum" sz="quarter" idx="5"/>
          </p:nvPr>
        </p:nvSpPr>
        <p:spPr/>
        <p:txBody>
          <a:bodyPr/>
          <a:lstStyle/>
          <a:p>
            <a:fld id="{8CFE0574-1418-476E-80F5-45E4FFC70861}" type="slidenum">
              <a:t>13</a:t>
            </a:fld>
            <a:endParaRPr lang="en-US"/>
          </a:p>
        </p:txBody>
      </p:sp>
    </p:spTree>
    <p:extLst>
      <p:ext uri="{BB962C8B-B14F-4D97-AF65-F5344CB8AC3E}">
        <p14:creationId xmlns:p14="http://schemas.microsoft.com/office/powerpoint/2010/main" val="586134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Gideon</a:t>
            </a:r>
          </a:p>
        </p:txBody>
      </p:sp>
      <p:sp>
        <p:nvSpPr>
          <p:cNvPr id="4" name="Slide Number Placeholder 3"/>
          <p:cNvSpPr>
            <a:spLocks noGrp="1"/>
          </p:cNvSpPr>
          <p:nvPr>
            <p:ph type="sldNum" sz="quarter" idx="5"/>
          </p:nvPr>
        </p:nvSpPr>
        <p:spPr/>
        <p:txBody>
          <a:bodyPr/>
          <a:lstStyle/>
          <a:p>
            <a:fld id="{8CFE0574-1418-476E-80F5-45E4FFC70861}" type="slidenum">
              <a:t>14</a:t>
            </a:fld>
            <a:endParaRPr lang="en-US"/>
          </a:p>
        </p:txBody>
      </p:sp>
    </p:spTree>
    <p:extLst>
      <p:ext uri="{BB962C8B-B14F-4D97-AF65-F5344CB8AC3E}">
        <p14:creationId xmlns:p14="http://schemas.microsoft.com/office/powerpoint/2010/main" val="572708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Intro Gideon of Simone</a:t>
            </a:r>
          </a:p>
          <a:p>
            <a:r>
              <a:rPr lang="en-US"/>
              <a:t> </a:t>
            </a:r>
            <a:r>
              <a:rPr lang="en-US">
                <a:hlinkClick r:id="rId3"/>
              </a:rPr>
              <a:t>https://www.youtube.com/watch?v=1n0wM1W9rnk</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8CFE0574-1418-476E-80F5-45E4FFC70861}" type="slidenum">
              <a:t>15</a:t>
            </a:fld>
            <a:endParaRPr lang="en-US"/>
          </a:p>
        </p:txBody>
      </p:sp>
    </p:spTree>
    <p:extLst>
      <p:ext uri="{BB962C8B-B14F-4D97-AF65-F5344CB8AC3E}">
        <p14:creationId xmlns:p14="http://schemas.microsoft.com/office/powerpoint/2010/main" val="4280123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 (An)</a:t>
            </a:r>
          </a:p>
        </p:txBody>
      </p:sp>
      <p:sp>
        <p:nvSpPr>
          <p:cNvPr id="4" name="Slide Number Placeholder 3"/>
          <p:cNvSpPr>
            <a:spLocks noGrp="1"/>
          </p:cNvSpPr>
          <p:nvPr>
            <p:ph type="sldNum" sz="quarter" idx="5"/>
          </p:nvPr>
        </p:nvSpPr>
        <p:spPr/>
        <p:txBody>
          <a:bodyPr/>
          <a:lstStyle/>
          <a:p>
            <a:fld id="{8CFE0574-1418-476E-80F5-45E4FFC70861}" type="slidenum">
              <a:t>16</a:t>
            </a:fld>
            <a:endParaRPr lang="en-US"/>
          </a:p>
        </p:txBody>
      </p:sp>
    </p:spTree>
    <p:extLst>
      <p:ext uri="{BB962C8B-B14F-4D97-AF65-F5344CB8AC3E}">
        <p14:creationId xmlns:p14="http://schemas.microsoft.com/office/powerpoint/2010/main" val="3181974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Erik/An</a:t>
            </a:r>
          </a:p>
          <a:p>
            <a:endParaRPr lang="en-US">
              <a:cs typeface="Calibri"/>
            </a:endParaRPr>
          </a:p>
          <a:p>
            <a:r>
              <a:rPr lang="en-US" err="1">
                <a:cs typeface="Calibri"/>
              </a:rPr>
              <a:t>Opm</a:t>
            </a:r>
            <a:r>
              <a:rPr lang="en-US">
                <a:cs typeface="Calibri"/>
              </a:rPr>
              <a:t> Sietske:</a:t>
            </a:r>
          </a:p>
          <a:p>
            <a:r>
              <a:rPr lang="en-US" err="1"/>
              <a:t>Hebben</a:t>
            </a:r>
            <a:r>
              <a:rPr lang="en-US"/>
              <a:t> we het de </a:t>
            </a:r>
            <a:r>
              <a:rPr lang="en-US" err="1"/>
              <a:t>andere</a:t>
            </a:r>
            <a:r>
              <a:rPr lang="en-US"/>
              <a:t> </a:t>
            </a:r>
            <a:r>
              <a:rPr lang="en-US" err="1"/>
              <a:t>kant</a:t>
            </a:r>
            <a:r>
              <a:rPr lang="en-US"/>
              <a:t> op </a:t>
            </a:r>
            <a:r>
              <a:rPr lang="en-US" err="1"/>
              <a:t>ook</a:t>
            </a:r>
            <a:r>
              <a:rPr lang="en-US"/>
              <a:t> </a:t>
            </a:r>
            <a:r>
              <a:rPr lang="en-US" err="1"/>
              <a:t>gezien</a:t>
            </a:r>
            <a:r>
              <a:rPr lang="en-US"/>
              <a:t>, het </a:t>
            </a:r>
            <a:r>
              <a:rPr lang="en-US" err="1"/>
              <a:t>individueel</a:t>
            </a:r>
            <a:r>
              <a:rPr lang="en-US"/>
              <a:t> </a:t>
            </a:r>
            <a:r>
              <a:rPr lang="en-US" err="1"/>
              <a:t>maken</a:t>
            </a:r>
            <a:r>
              <a:rPr lang="en-US"/>
              <a:t> van </a:t>
            </a:r>
            <a:r>
              <a:rPr lang="en-US" err="1"/>
              <a:t>collectieve</a:t>
            </a:r>
            <a:r>
              <a:rPr lang="en-US"/>
              <a:t> </a:t>
            </a:r>
            <a:r>
              <a:rPr lang="en-US" err="1"/>
              <a:t>perspectieven</a:t>
            </a:r>
            <a:r>
              <a:rPr lang="en-US"/>
              <a:t>?</a:t>
            </a:r>
            <a:endParaRPr lang="en-US">
              <a:cs typeface="Calibri"/>
            </a:endParaRPr>
          </a:p>
          <a:p>
            <a:r>
              <a:rPr lang="en-US" err="1">
                <a:cs typeface="Calibri"/>
              </a:rPr>
              <a:t>Antw</a:t>
            </a:r>
            <a:r>
              <a:rPr lang="en-US">
                <a:cs typeface="Calibri"/>
              </a:rPr>
              <a:t> Erik:</a:t>
            </a:r>
          </a:p>
          <a:p>
            <a:r>
              <a:rPr lang="en-US"/>
              <a:t>Nee maar </a:t>
            </a:r>
            <a:r>
              <a:rPr lang="en-US" err="1"/>
              <a:t>dat</a:t>
            </a:r>
            <a:r>
              <a:rPr lang="en-US"/>
              <a:t> is </a:t>
            </a:r>
            <a:r>
              <a:rPr lang="en-US" err="1"/>
              <a:t>wel</a:t>
            </a:r>
            <a:r>
              <a:rPr lang="en-US"/>
              <a:t> </a:t>
            </a:r>
            <a:r>
              <a:rPr lang="en-US" err="1"/>
              <a:t>een</a:t>
            </a:r>
            <a:r>
              <a:rPr lang="en-US"/>
              <a:t> </a:t>
            </a:r>
            <a:r>
              <a:rPr lang="en-US" err="1"/>
              <a:t>interessante</a:t>
            </a:r>
            <a:r>
              <a:rPr lang="en-US"/>
              <a:t> </a:t>
            </a:r>
            <a:r>
              <a:rPr lang="en-US" err="1"/>
              <a:t>vraag</a:t>
            </a:r>
            <a:r>
              <a:rPr lang="en-US"/>
              <a:t>, </a:t>
            </a:r>
            <a:r>
              <a:rPr lang="en-US" err="1"/>
              <a:t>trouwens</a:t>
            </a:r>
            <a:r>
              <a:rPr lang="en-US"/>
              <a:t>. Daar </a:t>
            </a:r>
            <a:r>
              <a:rPr lang="en-US" err="1"/>
              <a:t>zouden</a:t>
            </a:r>
            <a:r>
              <a:rPr lang="en-US"/>
              <a:t> we </a:t>
            </a:r>
            <a:r>
              <a:rPr lang="en-US" err="1"/>
              <a:t>een</a:t>
            </a:r>
            <a:r>
              <a:rPr lang="en-US"/>
              <a:t> </a:t>
            </a:r>
            <a:r>
              <a:rPr lang="en-US" err="1"/>
              <a:t>vervolg</a:t>
            </a:r>
            <a:r>
              <a:rPr lang="en-US"/>
              <a:t> op </a:t>
            </a:r>
            <a:r>
              <a:rPr lang="en-US" err="1"/>
              <a:t>kunnen</a:t>
            </a:r>
            <a:r>
              <a:rPr lang="en-US"/>
              <a:t> </a:t>
            </a:r>
            <a:r>
              <a:rPr lang="en-US" err="1"/>
              <a:t>bouwen</a:t>
            </a:r>
          </a:p>
        </p:txBody>
      </p:sp>
      <p:sp>
        <p:nvSpPr>
          <p:cNvPr id="4" name="Slide Number Placeholder 3"/>
          <p:cNvSpPr>
            <a:spLocks noGrp="1"/>
          </p:cNvSpPr>
          <p:nvPr>
            <p:ph type="sldNum" sz="quarter" idx="5"/>
          </p:nvPr>
        </p:nvSpPr>
        <p:spPr/>
        <p:txBody>
          <a:bodyPr/>
          <a:lstStyle/>
          <a:p>
            <a:fld id="{8CFE0574-1418-476E-80F5-45E4FFC70861}" type="slidenum">
              <a:t>17</a:t>
            </a:fld>
            <a:endParaRPr lang="en-US"/>
          </a:p>
        </p:txBody>
      </p:sp>
    </p:spTree>
    <p:extLst>
      <p:ext uri="{BB962C8B-B14F-4D97-AF65-F5344CB8AC3E}">
        <p14:creationId xmlns:p14="http://schemas.microsoft.com/office/powerpoint/2010/main" val="1081864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Gideon</a:t>
            </a:r>
          </a:p>
        </p:txBody>
      </p:sp>
      <p:sp>
        <p:nvSpPr>
          <p:cNvPr id="4" name="Slide Number Placeholder 3"/>
          <p:cNvSpPr>
            <a:spLocks noGrp="1"/>
          </p:cNvSpPr>
          <p:nvPr>
            <p:ph type="sldNum" sz="quarter" idx="5"/>
          </p:nvPr>
        </p:nvSpPr>
        <p:spPr/>
        <p:txBody>
          <a:bodyPr/>
          <a:lstStyle/>
          <a:p>
            <a:fld id="{8CFE0574-1418-476E-80F5-45E4FFC70861}" type="slidenum">
              <a:t>18</a:t>
            </a:fld>
            <a:endParaRPr lang="en-US"/>
          </a:p>
        </p:txBody>
      </p:sp>
    </p:spTree>
    <p:extLst>
      <p:ext uri="{BB962C8B-B14F-4D97-AF65-F5344CB8AC3E}">
        <p14:creationId xmlns:p14="http://schemas.microsoft.com/office/powerpoint/2010/main" val="3590635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Hasse</a:t>
            </a:r>
          </a:p>
        </p:txBody>
      </p:sp>
      <p:sp>
        <p:nvSpPr>
          <p:cNvPr id="4" name="Slide Number Placeholder 3"/>
          <p:cNvSpPr>
            <a:spLocks noGrp="1"/>
          </p:cNvSpPr>
          <p:nvPr>
            <p:ph type="sldNum" sz="quarter" idx="5"/>
          </p:nvPr>
        </p:nvSpPr>
        <p:spPr/>
        <p:txBody>
          <a:bodyPr/>
          <a:lstStyle/>
          <a:p>
            <a:fld id="{8CFE0574-1418-476E-80F5-45E4FFC70861}" type="slidenum">
              <a:t>19</a:t>
            </a:fld>
            <a:endParaRPr lang="en-US"/>
          </a:p>
        </p:txBody>
      </p:sp>
    </p:spTree>
    <p:extLst>
      <p:ext uri="{BB962C8B-B14F-4D97-AF65-F5344CB8AC3E}">
        <p14:creationId xmlns:p14="http://schemas.microsoft.com/office/powerpoint/2010/main" val="674708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Hasse</a:t>
            </a:r>
          </a:p>
        </p:txBody>
      </p:sp>
      <p:sp>
        <p:nvSpPr>
          <p:cNvPr id="4" name="Slide Number Placeholder 3"/>
          <p:cNvSpPr>
            <a:spLocks noGrp="1"/>
          </p:cNvSpPr>
          <p:nvPr>
            <p:ph type="sldNum" sz="quarter" idx="5"/>
          </p:nvPr>
        </p:nvSpPr>
        <p:spPr/>
        <p:txBody>
          <a:bodyPr/>
          <a:lstStyle/>
          <a:p>
            <a:fld id="{8CFE0574-1418-476E-80F5-45E4FFC70861}" type="slidenum">
              <a:t>20</a:t>
            </a:fld>
            <a:endParaRPr lang="en-US"/>
          </a:p>
        </p:txBody>
      </p:sp>
    </p:spTree>
    <p:extLst>
      <p:ext uri="{BB962C8B-B14F-4D97-AF65-F5344CB8AC3E}">
        <p14:creationId xmlns:p14="http://schemas.microsoft.com/office/powerpoint/2010/main" val="2724279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Hasse</a:t>
            </a:r>
          </a:p>
          <a:p>
            <a:endParaRPr lang="en-US">
              <a:cs typeface="Calibri"/>
            </a:endParaRPr>
          </a:p>
          <a:p>
            <a:r>
              <a:rPr lang="en-US" err="1">
                <a:cs typeface="Calibri"/>
              </a:rPr>
              <a:t>Opm</a:t>
            </a:r>
            <a:r>
              <a:rPr lang="en-US">
                <a:cs typeface="Calibri"/>
              </a:rPr>
              <a:t> Sietske:</a:t>
            </a:r>
          </a:p>
          <a:p>
            <a:r>
              <a:rPr lang="en-US"/>
              <a:t>1. Let op, </a:t>
            </a:r>
            <a:r>
              <a:rPr lang="en-US" err="1"/>
              <a:t>benadruk</a:t>
            </a:r>
            <a:r>
              <a:rPr lang="en-US"/>
              <a:t> </a:t>
            </a:r>
            <a:r>
              <a:rPr lang="en-US" err="1"/>
              <a:t>verschillen</a:t>
            </a:r>
            <a:r>
              <a:rPr lang="en-US"/>
              <a:t>, </a:t>
            </a:r>
            <a:r>
              <a:rPr lang="en-US" err="1"/>
              <a:t>dat</a:t>
            </a:r>
            <a:r>
              <a:rPr lang="en-US"/>
              <a:t> is de </a:t>
            </a:r>
            <a:r>
              <a:rPr lang="en-US" err="1"/>
              <a:t>rijkheid</a:t>
            </a:r>
            <a:r>
              <a:rPr lang="en-US"/>
              <a:t>, </a:t>
            </a:r>
            <a:r>
              <a:rPr lang="en-US" err="1"/>
              <a:t>niet</a:t>
            </a:r>
            <a:r>
              <a:rPr lang="en-US"/>
              <a:t> </a:t>
            </a:r>
            <a:r>
              <a:rPr lang="en-US" err="1"/>
              <a:t>zozeer</a:t>
            </a:r>
            <a:r>
              <a:rPr lang="en-US"/>
              <a:t> 'de </a:t>
            </a:r>
            <a:r>
              <a:rPr lang="en-US" err="1"/>
              <a:t>meeste</a:t>
            </a:r>
            <a:r>
              <a:rPr lang="en-US"/>
              <a:t>'</a:t>
            </a:r>
          </a:p>
          <a:p>
            <a:r>
              <a:rPr lang="en-US">
                <a:cs typeface="Calibri"/>
              </a:rPr>
              <a:t>2. ad </a:t>
            </a:r>
            <a:r>
              <a:rPr lang="en-US" err="1">
                <a:cs typeface="Calibri"/>
              </a:rPr>
              <a:t>Uitkomst</a:t>
            </a:r>
            <a:r>
              <a:rPr lang="en-US">
                <a:cs typeface="Calibri"/>
              </a:rPr>
              <a:t>: </a:t>
            </a:r>
            <a:r>
              <a:rPr lang="en-US"/>
              <a:t>Mooi! </a:t>
            </a:r>
            <a:r>
              <a:rPr lang="en-US" err="1"/>
              <a:t>kunnen</a:t>
            </a:r>
            <a:r>
              <a:rPr lang="en-US"/>
              <a:t> we </a:t>
            </a:r>
            <a:r>
              <a:rPr lang="en-US" err="1"/>
              <a:t>dit</a:t>
            </a:r>
            <a:r>
              <a:rPr lang="en-US"/>
              <a:t> </a:t>
            </a:r>
            <a:r>
              <a:rPr lang="en-US" err="1"/>
              <a:t>toelichten</a:t>
            </a:r>
            <a:r>
              <a:rPr lang="en-US"/>
              <a:t>? </a:t>
            </a:r>
            <a:r>
              <a:rPr lang="en-US" err="1"/>
              <a:t>en</a:t>
            </a:r>
            <a:r>
              <a:rPr lang="en-US"/>
              <a:t> wat </a:t>
            </a:r>
            <a:r>
              <a:rPr lang="en-US" err="1"/>
              <a:t>brengt</a:t>
            </a:r>
            <a:r>
              <a:rPr lang="en-US"/>
              <a:t> </a:t>
            </a:r>
            <a:r>
              <a:rPr lang="en-US" err="1"/>
              <a:t>dat</a:t>
            </a:r>
            <a:r>
              <a:rPr lang="en-US"/>
              <a:t> </a:t>
            </a:r>
            <a:r>
              <a:rPr lang="en-US" err="1"/>
              <a:t>ons</a:t>
            </a:r>
            <a:r>
              <a:rPr lang="en-US"/>
              <a:t>? Meer </a:t>
            </a:r>
            <a:r>
              <a:rPr lang="en-US" err="1"/>
              <a:t>helderheid</a:t>
            </a:r>
            <a:r>
              <a:rPr lang="en-US"/>
              <a:t> in de </a:t>
            </a:r>
            <a:r>
              <a:rPr lang="en-US" err="1"/>
              <a:t>disucssie</a:t>
            </a:r>
            <a:r>
              <a:rPr lang="en-US"/>
              <a:t> </a:t>
            </a:r>
            <a:r>
              <a:rPr lang="en-US" err="1"/>
              <a:t>ook</a:t>
            </a:r>
            <a:r>
              <a:rPr lang="en-US"/>
              <a:t> </a:t>
            </a:r>
            <a:r>
              <a:rPr lang="en-US" err="1"/>
              <a:t>tussen</a:t>
            </a:r>
            <a:r>
              <a:rPr lang="en-US"/>
              <a:t> </a:t>
            </a:r>
            <a:r>
              <a:rPr lang="en-US" err="1"/>
              <a:t>mensen</a:t>
            </a:r>
            <a:endParaRPr lang="en-US" err="1">
              <a:cs typeface="Calibri"/>
            </a:endParaRPr>
          </a:p>
        </p:txBody>
      </p:sp>
      <p:sp>
        <p:nvSpPr>
          <p:cNvPr id="4" name="Slide Number Placeholder 3"/>
          <p:cNvSpPr>
            <a:spLocks noGrp="1"/>
          </p:cNvSpPr>
          <p:nvPr>
            <p:ph type="sldNum" sz="quarter" idx="5"/>
          </p:nvPr>
        </p:nvSpPr>
        <p:spPr/>
        <p:txBody>
          <a:bodyPr/>
          <a:lstStyle/>
          <a:p>
            <a:fld id="{8CFE0574-1418-476E-80F5-45E4FFC70861}" type="slidenum">
              <a:t>21</a:t>
            </a:fld>
            <a:endParaRPr lang="en-US"/>
          </a:p>
        </p:txBody>
      </p:sp>
    </p:spTree>
    <p:extLst>
      <p:ext uri="{BB962C8B-B14F-4D97-AF65-F5344CB8AC3E}">
        <p14:creationId xmlns:p14="http://schemas.microsoft.com/office/powerpoint/2010/main" val="338626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Hasse</a:t>
            </a:r>
          </a:p>
        </p:txBody>
      </p:sp>
      <p:sp>
        <p:nvSpPr>
          <p:cNvPr id="4" name="Slide Number Placeholder 3"/>
          <p:cNvSpPr>
            <a:spLocks noGrp="1"/>
          </p:cNvSpPr>
          <p:nvPr>
            <p:ph type="sldNum" sz="quarter" idx="5"/>
          </p:nvPr>
        </p:nvSpPr>
        <p:spPr/>
        <p:txBody>
          <a:bodyPr/>
          <a:lstStyle/>
          <a:p>
            <a:fld id="{8CFE0574-1418-476E-80F5-45E4FFC70861}" type="slidenum">
              <a:t>22</a:t>
            </a:fld>
            <a:endParaRPr lang="en-US"/>
          </a:p>
        </p:txBody>
      </p:sp>
    </p:spTree>
    <p:extLst>
      <p:ext uri="{BB962C8B-B14F-4D97-AF65-F5344CB8AC3E}">
        <p14:creationId xmlns:p14="http://schemas.microsoft.com/office/powerpoint/2010/main" val="1867693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An/Erik:</a:t>
            </a:r>
            <a:endParaRPr lang="en-US"/>
          </a:p>
          <a:p>
            <a:r>
              <a:rPr lang="en-US">
                <a:cs typeface="Calibri"/>
              </a:rPr>
              <a:t>NB: </a:t>
            </a:r>
            <a:r>
              <a:rPr lang="en-US" err="1">
                <a:cs typeface="Calibri"/>
              </a:rPr>
              <a:t>politiek</a:t>
            </a:r>
            <a:r>
              <a:rPr lang="en-US">
                <a:cs typeface="Calibri"/>
              </a:rPr>
              <a:t> </a:t>
            </a:r>
            <a:r>
              <a:rPr lang="en-US" err="1">
                <a:cs typeface="Calibri"/>
              </a:rPr>
              <a:t>zet</a:t>
            </a:r>
            <a:r>
              <a:rPr lang="en-US">
                <a:cs typeface="Calibri"/>
              </a:rPr>
              <a:t> </a:t>
            </a:r>
            <a:r>
              <a:rPr lang="en-US" err="1">
                <a:cs typeface="Calibri"/>
              </a:rPr>
              <a:t>sterk</a:t>
            </a:r>
            <a:r>
              <a:rPr lang="en-US">
                <a:cs typeface="Calibri"/>
              </a:rPr>
              <a:t> in op </a:t>
            </a:r>
            <a:r>
              <a:rPr lang="en-US" err="1">
                <a:cs typeface="Calibri"/>
              </a:rPr>
              <a:t>technologie</a:t>
            </a:r>
            <a:r>
              <a:rPr lang="en-US">
                <a:cs typeface="Calibri"/>
              </a:rPr>
              <a:t> </a:t>
            </a:r>
            <a:r>
              <a:rPr lang="en-US" err="1">
                <a:cs typeface="Calibri"/>
              </a:rPr>
              <a:t>omdat</a:t>
            </a:r>
            <a:r>
              <a:rPr lang="en-US">
                <a:cs typeface="Calibri"/>
              </a:rPr>
              <a:t> </a:t>
            </a:r>
            <a:r>
              <a:rPr lang="en-US" err="1">
                <a:cs typeface="Calibri"/>
              </a:rPr>
              <a:t>gedrag</a:t>
            </a:r>
            <a:r>
              <a:rPr lang="en-US">
                <a:cs typeface="Calibri"/>
              </a:rPr>
              <a:t> dan </a:t>
            </a:r>
            <a:r>
              <a:rPr lang="en-US" err="1">
                <a:cs typeface="Calibri"/>
              </a:rPr>
              <a:t>onbesproken</a:t>
            </a:r>
            <a:r>
              <a:rPr lang="en-US">
                <a:cs typeface="Calibri"/>
              </a:rPr>
              <a:t> </a:t>
            </a:r>
            <a:r>
              <a:rPr lang="en-US" err="1">
                <a:cs typeface="Calibri"/>
              </a:rPr>
              <a:t>blijft</a:t>
            </a:r>
            <a:r>
              <a:rPr lang="en-US">
                <a:cs typeface="Calibri"/>
              </a:rPr>
              <a:t>, </a:t>
            </a:r>
            <a:r>
              <a:rPr lang="en-US" err="1">
                <a:cs typeface="Calibri"/>
              </a:rPr>
              <a:t>dat</a:t>
            </a:r>
            <a:r>
              <a:rPr lang="en-US">
                <a:cs typeface="Calibri"/>
              </a:rPr>
              <a:t> is </a:t>
            </a:r>
            <a:r>
              <a:rPr lang="en-US" err="1">
                <a:cs typeface="Calibri"/>
              </a:rPr>
              <a:t>onvoldoende</a:t>
            </a:r>
            <a:r>
              <a:rPr lang="en-US">
                <a:cs typeface="Calibri"/>
              </a:rPr>
              <a:t>.</a:t>
            </a:r>
          </a:p>
        </p:txBody>
      </p:sp>
      <p:sp>
        <p:nvSpPr>
          <p:cNvPr id="4" name="Slide Number Placeholder 3"/>
          <p:cNvSpPr>
            <a:spLocks noGrp="1"/>
          </p:cNvSpPr>
          <p:nvPr>
            <p:ph type="sldNum" sz="quarter" idx="5"/>
          </p:nvPr>
        </p:nvSpPr>
        <p:spPr/>
        <p:txBody>
          <a:bodyPr/>
          <a:lstStyle/>
          <a:p>
            <a:fld id="{8CFE0574-1418-476E-80F5-45E4FFC70861}" type="slidenum">
              <a:t>23</a:t>
            </a:fld>
            <a:endParaRPr lang="en-US"/>
          </a:p>
        </p:txBody>
      </p:sp>
    </p:spTree>
    <p:extLst>
      <p:ext uri="{BB962C8B-B14F-4D97-AF65-F5344CB8AC3E}">
        <p14:creationId xmlns:p14="http://schemas.microsoft.com/office/powerpoint/2010/main" val="3655510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9" name="Tijdelijke aanduiding voor tekst 28">
            <a:extLst>
              <a:ext uri="{FF2B5EF4-FFF2-40B4-BE49-F238E27FC236}">
                <a16:creationId xmlns:a16="http://schemas.microsoft.com/office/drawing/2014/main" id="{FDED8E11-341A-45D2-85B1-F7C4DB53232E}"/>
              </a:ext>
            </a:extLst>
          </p:cNvPr>
          <p:cNvSpPr>
            <a:spLocks noGrp="1"/>
          </p:cNvSpPr>
          <p:nvPr>
            <p:ph type="body" sz="quarter" idx="11" hasCustomPrompt="1"/>
          </p:nvPr>
        </p:nvSpPr>
        <p:spPr>
          <a:xfrm>
            <a:off x="893235" y="5095875"/>
            <a:ext cx="8397864" cy="1009650"/>
          </a:xfrm>
        </p:spPr>
        <p:txBody>
          <a:bodyPr>
            <a:normAutofit/>
          </a:bodyPr>
          <a:lstStyle>
            <a:lvl1pPr marL="0" indent="0">
              <a:buNone/>
              <a:defRPr lang="en-GB" sz="2475" b="0" i="0" u="none" strike="noStrike" cap="all" spc="0" baseline="0" dirty="0">
                <a:ln>
                  <a:noFill/>
                </a:ln>
                <a:solidFill>
                  <a:srgbClr val="000000"/>
                </a:solidFill>
                <a:uFillTx/>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Medium"/>
              </a:defRPr>
            </a:lvl1pPr>
          </a:lstStyle>
          <a:p>
            <a:pPr lvl="0"/>
            <a:r>
              <a:rPr lang="nl-NL"/>
              <a:t>VOORBEELD VAN EEN ONDERTITEL</a:t>
            </a:r>
            <a:endParaRPr lang="en-GB"/>
          </a:p>
        </p:txBody>
      </p:sp>
      <p:sp>
        <p:nvSpPr>
          <p:cNvPr id="34" name="Tijdelijke aanduiding voor tekst 33">
            <a:extLst>
              <a:ext uri="{FF2B5EF4-FFF2-40B4-BE49-F238E27FC236}">
                <a16:creationId xmlns:a16="http://schemas.microsoft.com/office/drawing/2014/main" id="{D9C3A310-643B-4139-9F62-77D06674713C}"/>
              </a:ext>
            </a:extLst>
          </p:cNvPr>
          <p:cNvSpPr>
            <a:spLocks noGrp="1"/>
          </p:cNvSpPr>
          <p:nvPr>
            <p:ph type="body" sz="quarter" idx="12" hasCustomPrompt="1"/>
          </p:nvPr>
        </p:nvSpPr>
        <p:spPr>
          <a:xfrm>
            <a:off x="893233" y="1196300"/>
            <a:ext cx="10458803" cy="588915"/>
          </a:xfrm>
        </p:spPr>
        <p:txBody>
          <a:bodyPr anchor="b">
            <a:noAutofit/>
          </a:bodyPr>
          <a:lstStyle>
            <a:lvl1pPr marL="0" indent="0">
              <a:buNone/>
              <a:defRPr lang="nl-NL" sz="1846" b="0" kern="1200" cap="all" baseline="0" dirty="0" smtClean="0">
                <a:solidFill>
                  <a:schemeClr val="tx2"/>
                </a:solidFill>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Demi Bold"/>
              </a:defRPr>
            </a:lvl1pPr>
          </a:lstStyle>
          <a:p>
            <a:pPr lvl="0"/>
            <a:r>
              <a:rPr lang="nl-NL"/>
              <a:t>NAAM OPLEIDING/FACULTEIT</a:t>
            </a:r>
          </a:p>
        </p:txBody>
      </p:sp>
      <p:sp>
        <p:nvSpPr>
          <p:cNvPr id="3" name="Tijdelijke aanduiding voor tekst 2">
            <a:extLst>
              <a:ext uri="{FF2B5EF4-FFF2-40B4-BE49-F238E27FC236}">
                <a16:creationId xmlns:a16="http://schemas.microsoft.com/office/drawing/2014/main" id="{D3983EC9-36B1-B744-A87D-1AA0BEB38BFB}"/>
              </a:ext>
            </a:extLst>
          </p:cNvPr>
          <p:cNvSpPr>
            <a:spLocks noGrp="1"/>
          </p:cNvSpPr>
          <p:nvPr>
            <p:ph type="body" sz="quarter" idx="13" hasCustomPrompt="1"/>
          </p:nvPr>
        </p:nvSpPr>
        <p:spPr>
          <a:xfrm>
            <a:off x="893234" y="2214000"/>
            <a:ext cx="10452100" cy="2808000"/>
          </a:xfrm>
        </p:spPr>
        <p:txBody>
          <a:bodyPr>
            <a:normAutofit/>
          </a:bodyPr>
          <a:lstStyle>
            <a:lvl1pPr marL="0" indent="0">
              <a:lnSpc>
                <a:spcPct val="80000"/>
              </a:lnSpc>
              <a:buNone/>
              <a:defRPr sz="6750" b="1" cap="all" baseline="0">
                <a:latin typeface="Avenir Next Condensed Medium" panose="020B0606020202020204" pitchFamily="34" charset="0"/>
              </a:defRPr>
            </a:lvl1pPr>
          </a:lstStyle>
          <a:p>
            <a:r>
              <a:rPr lang="nl-NL"/>
              <a:t>Titel van de presentatie_</a:t>
            </a:r>
          </a:p>
        </p:txBody>
      </p:sp>
      <p:sp>
        <p:nvSpPr>
          <p:cNvPr id="7" name="Rechthoek 6">
            <a:extLst>
              <a:ext uri="{FF2B5EF4-FFF2-40B4-BE49-F238E27FC236}">
                <a16:creationId xmlns:a16="http://schemas.microsoft.com/office/drawing/2014/main" id="{401D1CB6-6B35-4216-835D-4B6D7DC10AA2}"/>
              </a:ext>
            </a:extLst>
          </p:cNvPr>
          <p:cNvSpPr/>
          <p:nvPr userDrawn="1"/>
        </p:nvSpPr>
        <p:spPr>
          <a:xfrm>
            <a:off x="9227489" y="5111778"/>
            <a:ext cx="2119048" cy="17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8570D387-A9DA-4389-8749-9601C83ADF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589" y="5111779"/>
            <a:ext cx="2387821" cy="1836000"/>
          </a:xfrm>
          <a:prstGeom prst="rect">
            <a:avLst/>
          </a:prstGeom>
        </p:spPr>
      </p:pic>
    </p:spTree>
    <p:extLst>
      <p:ext uri="{BB962C8B-B14F-4D97-AF65-F5344CB8AC3E}">
        <p14:creationId xmlns:p14="http://schemas.microsoft.com/office/powerpoint/2010/main" val="358500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_">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D13B7015-BB4D-A84E-84E4-520C33B85DF3}"/>
              </a:ext>
            </a:extLst>
          </p:cNvPr>
          <p:cNvSpPr>
            <a:spLocks noGrp="1"/>
          </p:cNvSpPr>
          <p:nvPr>
            <p:ph type="title" hasCustomPrompt="1"/>
          </p:nvPr>
        </p:nvSpPr>
        <p:spPr/>
        <p:txBody>
          <a:bodyPr anchor="b">
            <a:normAutofit/>
          </a:bodyPr>
          <a:lstStyle>
            <a:lvl1pPr>
              <a:defRPr sz="3200">
                <a:solidFill>
                  <a:schemeClr val="tx2"/>
                </a:solidFill>
              </a:defRPr>
            </a:lvl1pPr>
          </a:lstStyle>
          <a:p>
            <a:r>
              <a:rPr lang="nl-NL"/>
              <a:t>ONDERWERP / titel</a:t>
            </a:r>
          </a:p>
        </p:txBody>
      </p:sp>
      <p:sp>
        <p:nvSpPr>
          <p:cNvPr id="6" name="Tijdelijke aanduiding voor tekst 2"/>
          <p:cNvSpPr>
            <a:spLocks noGrp="1"/>
          </p:cNvSpPr>
          <p:nvPr>
            <p:ph type="body" sz="quarter" idx="11"/>
          </p:nvPr>
        </p:nvSpPr>
        <p:spPr>
          <a:xfrm>
            <a:off x="838200" y="1925638"/>
            <a:ext cx="105156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263155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4" name="Titel 6">
            <a:extLst>
              <a:ext uri="{FF2B5EF4-FFF2-40B4-BE49-F238E27FC236}">
                <a16:creationId xmlns:a16="http://schemas.microsoft.com/office/drawing/2014/main" id="{24158585-8C9B-2444-8413-2968F1CB97F5}"/>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a:t>ONDERWERP / titel</a:t>
            </a:r>
          </a:p>
        </p:txBody>
      </p:sp>
      <p:sp>
        <p:nvSpPr>
          <p:cNvPr id="7" name="Tijdelijke aanduiding voor tekst 2"/>
          <p:cNvSpPr>
            <a:spLocks noGrp="1"/>
          </p:cNvSpPr>
          <p:nvPr>
            <p:ph type="body" sz="quarter" idx="11"/>
          </p:nvPr>
        </p:nvSpPr>
        <p:spPr>
          <a:xfrm>
            <a:off x="838200" y="1925638"/>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46748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260C8E6A-14DF-4CBC-B795-FDA284EC4712}"/>
              </a:ext>
            </a:extLst>
          </p:cNvPr>
          <p:cNvSpPr>
            <a:spLocks noGrp="1"/>
          </p:cNvSpPr>
          <p:nvPr>
            <p:ph type="pic" sz="quarter" idx="11"/>
          </p:nvPr>
        </p:nvSpPr>
        <p:spPr>
          <a:xfrm>
            <a:off x="6553203" y="1917701"/>
            <a:ext cx="4800600" cy="4248000"/>
          </a:xfrm>
        </p:spPr>
        <p:txBody>
          <a:bodyPr>
            <a:normAutofit/>
          </a:bodyPr>
          <a:lstStyle>
            <a:lvl1pPr marL="0" indent="0">
              <a:buNone/>
              <a:defRPr sz="1275">
                <a:latin typeface="Arial" panose="020B0604020202020204" pitchFamily="34" charset="0"/>
                <a:cs typeface="Arial" panose="020B0604020202020204" pitchFamily="34" charset="0"/>
              </a:defRPr>
            </a:lvl1pPr>
          </a:lstStyle>
          <a:p>
            <a:r>
              <a:rPr lang="en-GB"/>
              <a:t>Click icon to add picture</a:t>
            </a:r>
          </a:p>
        </p:txBody>
      </p:sp>
      <p:sp>
        <p:nvSpPr>
          <p:cNvPr id="7" name="Titel 6">
            <a:extLst>
              <a:ext uri="{FF2B5EF4-FFF2-40B4-BE49-F238E27FC236}">
                <a16:creationId xmlns:a16="http://schemas.microsoft.com/office/drawing/2014/main" id="{70688633-6D41-064D-B005-BBA9338D0D94}"/>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a:t>ONDERWERP / titel</a:t>
            </a:r>
          </a:p>
        </p:txBody>
      </p:sp>
      <p:sp>
        <p:nvSpPr>
          <p:cNvPr id="8" name="Tijdelijke aanduiding voor tekst 2"/>
          <p:cNvSpPr>
            <a:spLocks noGrp="1"/>
          </p:cNvSpPr>
          <p:nvPr>
            <p:ph type="body" sz="quarter" idx="12"/>
          </p:nvPr>
        </p:nvSpPr>
        <p:spPr>
          <a:xfrm>
            <a:off x="838200" y="1926000"/>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335136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bbele Titel en Tekst">
    <p:spTree>
      <p:nvGrpSpPr>
        <p:cNvPr id="1" name=""/>
        <p:cNvGrpSpPr/>
        <p:nvPr/>
      </p:nvGrpSpPr>
      <p:grpSpPr>
        <a:xfrm>
          <a:off x="0" y="0"/>
          <a:ext cx="0" cy="0"/>
          <a:chOff x="0" y="0"/>
          <a:chExt cx="0" cy="0"/>
        </a:xfrm>
      </p:grpSpPr>
      <p:sp>
        <p:nvSpPr>
          <p:cNvPr id="9" name="Tijdelijke aanduiding voor tekst 4">
            <a:extLst>
              <a:ext uri="{FF2B5EF4-FFF2-40B4-BE49-F238E27FC236}">
                <a16:creationId xmlns:a16="http://schemas.microsoft.com/office/drawing/2014/main" id="{4B8653B3-70AE-4E3E-9A4D-3EAF4B4F4A9E}"/>
              </a:ext>
            </a:extLst>
          </p:cNvPr>
          <p:cNvSpPr>
            <a:spLocks noGrp="1"/>
          </p:cNvSpPr>
          <p:nvPr>
            <p:ph type="body" sz="quarter" idx="15" hasCustomPrompt="1"/>
          </p:nvPr>
        </p:nvSpPr>
        <p:spPr>
          <a:xfrm>
            <a:off x="6553200" y="1778435"/>
            <a:ext cx="4800600" cy="413103"/>
          </a:xfrm>
        </p:spPr>
        <p:txBody>
          <a:bodyPr anchor="ctr">
            <a:noAutofit/>
          </a:bodyPr>
          <a:lstStyle>
            <a:lvl1pPr marL="0" indent="0">
              <a:buNone/>
              <a:defRPr sz="2000" b="1" baseline="0"/>
            </a:lvl1pPr>
          </a:lstStyle>
          <a:p>
            <a:pPr lvl="0"/>
            <a:r>
              <a:rPr lang="nl-NL"/>
              <a:t>Klik voor </a:t>
            </a:r>
            <a:r>
              <a:rPr lang="nl-NL" err="1"/>
              <a:t>subkop</a:t>
            </a:r>
            <a:endParaRPr lang="en-GB"/>
          </a:p>
        </p:txBody>
      </p:sp>
      <p:sp>
        <p:nvSpPr>
          <p:cNvPr id="10" name="Tijdelijke aanduiding voor tekst 4">
            <a:extLst>
              <a:ext uri="{FF2B5EF4-FFF2-40B4-BE49-F238E27FC236}">
                <a16:creationId xmlns:a16="http://schemas.microsoft.com/office/drawing/2014/main" id="{60C7571E-BBB1-4DDF-9329-A0C028CAE8FB}"/>
              </a:ext>
            </a:extLst>
          </p:cNvPr>
          <p:cNvSpPr>
            <a:spLocks noGrp="1"/>
          </p:cNvSpPr>
          <p:nvPr>
            <p:ph type="body" sz="quarter" idx="16" hasCustomPrompt="1"/>
          </p:nvPr>
        </p:nvSpPr>
        <p:spPr>
          <a:xfrm>
            <a:off x="838200" y="1778435"/>
            <a:ext cx="4800600" cy="413103"/>
          </a:xfrm>
        </p:spPr>
        <p:txBody>
          <a:bodyPr anchor="ctr">
            <a:noAutofit/>
          </a:bodyPr>
          <a:lstStyle>
            <a:lvl1pPr marL="0" indent="0">
              <a:buNone/>
              <a:defRPr sz="2000" b="1"/>
            </a:lvl1pPr>
          </a:lstStyle>
          <a:p>
            <a:pPr lvl="0"/>
            <a:r>
              <a:rPr lang="nl-NL"/>
              <a:t>Klik voor </a:t>
            </a:r>
            <a:r>
              <a:rPr lang="nl-NL" err="1"/>
              <a:t>subkop</a:t>
            </a:r>
            <a:endParaRPr lang="en-GB"/>
          </a:p>
        </p:txBody>
      </p:sp>
      <p:sp>
        <p:nvSpPr>
          <p:cNvPr id="8" name="Titel 6">
            <a:extLst>
              <a:ext uri="{FF2B5EF4-FFF2-40B4-BE49-F238E27FC236}">
                <a16:creationId xmlns:a16="http://schemas.microsoft.com/office/drawing/2014/main" id="{AB6897B6-1B30-8840-AEF5-653E3015C372}"/>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a:t>ONDERWERP / titel</a:t>
            </a:r>
          </a:p>
        </p:txBody>
      </p:sp>
      <p:sp>
        <p:nvSpPr>
          <p:cNvPr id="3" name="Tijdelijke aanduiding voor tekst 2"/>
          <p:cNvSpPr>
            <a:spLocks noGrp="1"/>
          </p:cNvSpPr>
          <p:nvPr>
            <p:ph type="body" sz="quarter" idx="18"/>
          </p:nvPr>
        </p:nvSpPr>
        <p:spPr>
          <a:xfrm>
            <a:off x="838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12" name="Tijdelijke aanduiding voor tekst 4"/>
          <p:cNvSpPr>
            <a:spLocks noGrp="1"/>
          </p:cNvSpPr>
          <p:nvPr>
            <p:ph type="body" sz="quarter" idx="19"/>
          </p:nvPr>
        </p:nvSpPr>
        <p:spPr>
          <a:xfrm>
            <a:off x="6553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281301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13" name="Rechthoek">
            <a:extLst>
              <a:ext uri="{FF2B5EF4-FFF2-40B4-BE49-F238E27FC236}">
                <a16:creationId xmlns:a16="http://schemas.microsoft.com/office/drawing/2014/main" id="{2F35E840-7D0C-489A-B88C-9B5B6A358F43}"/>
              </a:ext>
            </a:extLst>
          </p:cNvPr>
          <p:cNvSpPr/>
          <p:nvPr/>
        </p:nvSpPr>
        <p:spPr>
          <a:xfrm>
            <a:off x="3149600" y="733425"/>
            <a:ext cx="5892800" cy="5391150"/>
          </a:xfrm>
          <a:prstGeom prst="rect">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2400"/>
          </a:p>
        </p:txBody>
      </p:sp>
      <p:sp>
        <p:nvSpPr>
          <p:cNvPr id="20" name="Tijdelijke aanduiding voor tekst 19">
            <a:extLst>
              <a:ext uri="{FF2B5EF4-FFF2-40B4-BE49-F238E27FC236}">
                <a16:creationId xmlns:a16="http://schemas.microsoft.com/office/drawing/2014/main" id="{7E150451-5081-475D-A7BF-2CE6F5C377F5}"/>
              </a:ext>
            </a:extLst>
          </p:cNvPr>
          <p:cNvSpPr>
            <a:spLocks noGrp="1"/>
          </p:cNvSpPr>
          <p:nvPr>
            <p:ph type="body" sz="quarter" idx="11" hasCustomPrompt="1"/>
          </p:nvPr>
        </p:nvSpPr>
        <p:spPr>
          <a:xfrm>
            <a:off x="3640216" y="5429602"/>
            <a:ext cx="4910667" cy="493713"/>
          </a:xfrm>
        </p:spPr>
        <p:txBody>
          <a:bodyPr anchor="b"/>
          <a:lstStyle>
            <a:lvl1pPr marL="0" indent="0">
              <a:spcBef>
                <a:spcPts val="0"/>
              </a:spcBef>
              <a:buNone/>
              <a:defRPr sz="1800" cap="all" baseline="0">
                <a:solidFill>
                  <a:schemeClr val="bg1"/>
                </a:solidFill>
              </a:defRPr>
            </a:lvl1pPr>
          </a:lstStyle>
          <a:p>
            <a:pPr lvl="0"/>
            <a:r>
              <a:rPr lang="nl-NL"/>
              <a:t>NAAM</a:t>
            </a:r>
            <a:endParaRPr lang="en-GB"/>
          </a:p>
        </p:txBody>
      </p:sp>
      <p:sp>
        <p:nvSpPr>
          <p:cNvPr id="3" name="Tijdelijke aanduiding voor tekst 2">
            <a:extLst>
              <a:ext uri="{FF2B5EF4-FFF2-40B4-BE49-F238E27FC236}">
                <a16:creationId xmlns:a16="http://schemas.microsoft.com/office/drawing/2014/main" id="{B0DA6865-FA7E-094E-A575-DAADE998A20B}"/>
              </a:ext>
            </a:extLst>
          </p:cNvPr>
          <p:cNvSpPr>
            <a:spLocks noGrp="1"/>
          </p:cNvSpPr>
          <p:nvPr>
            <p:ph type="body" sz="quarter" idx="12" hasCustomPrompt="1"/>
          </p:nvPr>
        </p:nvSpPr>
        <p:spPr>
          <a:xfrm>
            <a:off x="3640216" y="1628775"/>
            <a:ext cx="4910667" cy="3600450"/>
          </a:xfrm>
        </p:spPr>
        <p:txBody>
          <a:bodyPr>
            <a:normAutofit/>
          </a:bodyPr>
          <a:lstStyle>
            <a:lvl1pPr marL="0" indent="0">
              <a:spcBef>
                <a:spcPts val="0"/>
              </a:spcBef>
              <a:buNone/>
              <a:defRPr sz="2800" cap="all" baseline="0">
                <a:solidFill>
                  <a:schemeClr val="bg1"/>
                </a:solidFill>
              </a:defRPr>
            </a:lvl1pPr>
          </a:lstStyle>
          <a:p>
            <a:r>
              <a:rPr lang="nl-NL"/>
              <a:t>‘QUOTE’</a:t>
            </a:r>
          </a:p>
        </p:txBody>
      </p:sp>
      <p:pic>
        <p:nvPicPr>
          <p:cNvPr id="6" name="Afbeelding 2">
            <a:extLst>
              <a:ext uri="{FF2B5EF4-FFF2-40B4-BE49-F238E27FC236}">
                <a16:creationId xmlns:a16="http://schemas.microsoft.com/office/drawing/2014/main" id="{FFDA8079-95BD-45E3-8313-ABF6A59ED207}"/>
              </a:ext>
            </a:extLst>
          </p:cNvPr>
          <p:cNvPicPr>
            <a:picLocks noChangeAspect="1"/>
          </p:cNvPicPr>
          <p:nvPr userDrawn="1"/>
        </p:nvPicPr>
        <p:blipFill>
          <a:blip r:embed="rId2"/>
          <a:stretch>
            <a:fillRect/>
          </a:stretch>
        </p:blipFill>
        <p:spPr>
          <a:xfrm>
            <a:off x="3644574" y="601590"/>
            <a:ext cx="355939" cy="297299"/>
          </a:xfrm>
          <a:prstGeom prst="rect">
            <a:avLst/>
          </a:prstGeom>
        </p:spPr>
      </p:pic>
    </p:spTree>
    <p:extLst>
      <p:ext uri="{BB962C8B-B14F-4D97-AF65-F5344CB8AC3E}">
        <p14:creationId xmlns:p14="http://schemas.microsoft.com/office/powerpoint/2010/main" val="2967552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6486190-F1D1-43BB-B712-AB7BE1C184AD}"/>
              </a:ext>
            </a:extLst>
          </p:cNvPr>
          <p:cNvSpPr>
            <a:spLocks noGrp="1"/>
          </p:cNvSpPr>
          <p:nvPr>
            <p:ph type="title"/>
          </p:nvPr>
        </p:nvSpPr>
        <p:spPr>
          <a:xfrm>
            <a:off x="838200" y="365129"/>
            <a:ext cx="10515600" cy="1325563"/>
          </a:xfrm>
          <a:prstGeom prst="rect">
            <a:avLst/>
          </a:prstGeom>
        </p:spPr>
        <p:txBody>
          <a:bodyPr vert="horz" lIns="91440" tIns="45720" rIns="91440" bIns="45720" rtlCol="0" anchor="b">
            <a:norm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6BC46703-C372-4CCF-BBDB-349EF159E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a:p>
        </p:txBody>
      </p:sp>
      <p:pic>
        <p:nvPicPr>
          <p:cNvPr id="6" name="Afbeelding 5">
            <a:extLst>
              <a:ext uri="{FF2B5EF4-FFF2-40B4-BE49-F238E27FC236}">
                <a16:creationId xmlns:a16="http://schemas.microsoft.com/office/drawing/2014/main" id="{D2936B9B-9586-48DE-B845-C54BC129D8B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999687" y="6227764"/>
            <a:ext cx="1359194" cy="588915"/>
          </a:xfrm>
          <a:prstGeom prst="rect">
            <a:avLst/>
          </a:prstGeom>
        </p:spPr>
      </p:pic>
    </p:spTree>
    <p:extLst>
      <p:ext uri="{BB962C8B-B14F-4D97-AF65-F5344CB8AC3E}">
        <p14:creationId xmlns:p14="http://schemas.microsoft.com/office/powerpoint/2010/main" val="1496374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514337" rtl="0" eaLnBrk="1" latinLnBrk="0" hangingPunct="1">
        <a:lnSpc>
          <a:spcPct val="90000"/>
        </a:lnSpc>
        <a:spcBef>
          <a:spcPct val="0"/>
        </a:spcBef>
        <a:buNone/>
        <a:defRPr lang="nl-NL" sz="3200" b="1" kern="1200" cap="all" baseline="0" dirty="0">
          <a:solidFill>
            <a:schemeClr val="tx2"/>
          </a:solidFill>
          <a:latin typeface="Avenir Next Condensed Medium" panose="020B0606020202020204" pitchFamily="34" charset="0"/>
          <a:ea typeface="+mj-ea"/>
          <a:cs typeface="Arial" panose="020B0604020202020204" pitchFamily="34" charset="0"/>
          <a:sym typeface="Avenir Next Condensed Demi Bold"/>
        </a:defRPr>
      </a:lvl1pPr>
    </p:titleStyle>
    <p:bodyStyle>
      <a:lvl1pPr marL="18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1n0wM1W9rnk?feature=oembed" TargetMode="Externa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padlet.com/erikjansen/wtx8a4xg70yrjwj0" TargetMode="Externa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platformstadenwijk.nl/leren-van-de-toekomsten-wijkgerichte-energietransitie/" TargetMode="Externa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1"/>
          </p:nvPr>
        </p:nvSpPr>
        <p:spPr>
          <a:xfrm>
            <a:off x="893233" y="4067806"/>
            <a:ext cx="8828995" cy="1009650"/>
          </a:xfrm>
        </p:spPr>
        <p:txBody>
          <a:bodyPr vert="horz" lIns="91440" tIns="45720" rIns="91440" bIns="45720" rtlCol="0" anchor="t">
            <a:normAutofit/>
          </a:bodyPr>
          <a:lstStyle/>
          <a:p>
            <a:r>
              <a:rPr lang="nl-NL" sz="2450">
                <a:latin typeface="Avenir Next Condensed Medium"/>
              </a:rPr>
              <a:t>Den haag – </a:t>
            </a:r>
            <a:r>
              <a:rPr lang="nl-NL" sz="2450" err="1">
                <a:latin typeface="Avenir Next Condensed Medium"/>
              </a:rPr>
              <a:t>mariahoeve</a:t>
            </a:r>
            <a:r>
              <a:rPr lang="nl-NL" sz="2450">
                <a:latin typeface="Avenir Next Condensed Medium"/>
              </a:rPr>
              <a:t> en marlot</a:t>
            </a:r>
            <a:endParaRPr lang="en-US"/>
          </a:p>
          <a:p>
            <a:r>
              <a:rPr lang="nl-NL" sz="2450">
                <a:latin typeface="Avenir Next Condensed Medium"/>
              </a:rPr>
              <a:t>Arnhem - Spijkerkwartier</a:t>
            </a:r>
            <a:endParaRPr lang="nl-NL"/>
          </a:p>
        </p:txBody>
      </p:sp>
      <p:sp>
        <p:nvSpPr>
          <p:cNvPr id="6" name="Tijdelijke aanduiding voor tekst 5"/>
          <p:cNvSpPr>
            <a:spLocks noGrp="1"/>
          </p:cNvSpPr>
          <p:nvPr>
            <p:ph type="body" sz="quarter" idx="12"/>
          </p:nvPr>
        </p:nvSpPr>
        <p:spPr/>
        <p:txBody>
          <a:bodyPr/>
          <a:lstStyle/>
          <a:p>
            <a:r>
              <a:rPr lang="nl-NL" sz="1800">
                <a:latin typeface="Avenir Next Condensed Medium"/>
              </a:rPr>
              <a:t>eindcongres SIA-KIEM project </a:t>
            </a:r>
            <a:endParaRPr lang="nl-NL"/>
          </a:p>
          <a:p>
            <a:endParaRPr lang="nl-NL"/>
          </a:p>
        </p:txBody>
      </p:sp>
      <p:sp>
        <p:nvSpPr>
          <p:cNvPr id="7" name="Tijdelijke aanduiding voor tekst 6"/>
          <p:cNvSpPr>
            <a:spLocks noGrp="1"/>
          </p:cNvSpPr>
          <p:nvPr>
            <p:ph type="body" sz="quarter" idx="13"/>
          </p:nvPr>
        </p:nvSpPr>
        <p:spPr>
          <a:xfrm>
            <a:off x="893234" y="2214000"/>
            <a:ext cx="10458802" cy="1215000"/>
          </a:xfrm>
        </p:spPr>
        <p:txBody>
          <a:bodyPr/>
          <a:lstStyle/>
          <a:p>
            <a:r>
              <a:rPr lang="nl-NL"/>
              <a:t>Leren van de toekomst</a:t>
            </a:r>
          </a:p>
        </p:txBody>
      </p:sp>
      <p:pic>
        <p:nvPicPr>
          <p:cNvPr id="1028" name="Picture 4" descr="Logo's Radboud Universiteit - Radboud Universiteit">
            <a:extLst>
              <a:ext uri="{FF2B5EF4-FFF2-40B4-BE49-F238E27FC236}">
                <a16:creationId xmlns:a16="http://schemas.microsoft.com/office/drawing/2014/main" id="{46842B20-E798-481E-A48B-6DCB7BE55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465AE21-4AD8-46DA-B161-F8D0D1ADE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B7703F1-EF11-FDC0-52FA-C1BB6B624E70}"/>
              </a:ext>
            </a:extLst>
          </p:cNvPr>
          <p:cNvSpPr txBox="1"/>
          <p:nvPr/>
        </p:nvSpPr>
        <p:spPr>
          <a:xfrm>
            <a:off x="8342138" y="2925983"/>
            <a:ext cx="313088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err="1">
                <a:cs typeface="Arial"/>
              </a:rPr>
              <a:t>Onderzoeksteam</a:t>
            </a:r>
            <a:r>
              <a:rPr lang="en-US" b="1" i="1">
                <a:cs typeface="Arial"/>
              </a:rPr>
              <a:t> (a-z)</a:t>
            </a:r>
          </a:p>
          <a:p>
            <a:r>
              <a:rPr lang="en-US">
                <a:cs typeface="Arial"/>
              </a:rPr>
              <a:t>Christine Bleijenberg (HHS)</a:t>
            </a:r>
          </a:p>
          <a:p>
            <a:r>
              <a:rPr lang="en-US"/>
              <a:t>(Robert Duiveman [HHS])</a:t>
            </a:r>
            <a:endParaRPr lang="en-US">
              <a:cs typeface="Arial"/>
            </a:endParaRPr>
          </a:p>
          <a:p>
            <a:r>
              <a:rPr lang="en-US"/>
              <a:t>Simone Haarbosch (RU)</a:t>
            </a:r>
          </a:p>
          <a:p>
            <a:r>
              <a:rPr lang="en-US">
                <a:cs typeface="Arial"/>
              </a:rPr>
              <a:t>Erik Jansen (HAN)</a:t>
            </a:r>
            <a:endParaRPr lang="en-US"/>
          </a:p>
          <a:p>
            <a:r>
              <a:rPr lang="en-US"/>
              <a:t>Angelique Ruiter (HHS/HU)</a:t>
            </a:r>
            <a:endParaRPr lang="en-US">
              <a:cs typeface="Arial"/>
            </a:endParaRPr>
          </a:p>
          <a:p>
            <a:r>
              <a:rPr lang="en-US"/>
              <a:t>Hasse van der Veen (HHS)</a:t>
            </a:r>
            <a:endParaRPr lang="en-US">
              <a:cs typeface="Arial"/>
            </a:endParaRPr>
          </a:p>
          <a:p>
            <a:r>
              <a:rPr lang="en-US">
                <a:ea typeface="+mn-lt"/>
                <a:cs typeface="+mn-lt"/>
              </a:rPr>
              <a:t>Sietske Veenman (RU)</a:t>
            </a:r>
            <a:endParaRPr lang="en-US">
              <a:cs typeface="Arial"/>
            </a:endParaRPr>
          </a:p>
          <a:p>
            <a:r>
              <a:rPr lang="en-US">
                <a:cs typeface="Arial"/>
              </a:rPr>
              <a:t>Gideon Visser (HAN)</a:t>
            </a:r>
          </a:p>
        </p:txBody>
      </p:sp>
    </p:spTree>
    <p:extLst>
      <p:ext uri="{BB962C8B-B14F-4D97-AF65-F5344CB8AC3E}">
        <p14:creationId xmlns:p14="http://schemas.microsoft.com/office/powerpoint/2010/main" val="307329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Inleiding</a:t>
            </a:r>
          </a:p>
        </p:txBody>
      </p:sp>
      <p:sp>
        <p:nvSpPr>
          <p:cNvPr id="5" name="Tijdelijke aanduiding voor tekst 4"/>
          <p:cNvSpPr>
            <a:spLocks noGrp="1"/>
          </p:cNvSpPr>
          <p:nvPr>
            <p:ph type="body" sz="quarter" idx="11"/>
          </p:nvPr>
        </p:nvSpPr>
        <p:spPr>
          <a:xfrm>
            <a:off x="838200" y="1690692"/>
            <a:ext cx="10515600" cy="4248000"/>
          </a:xfrm>
        </p:spPr>
        <p:txBody>
          <a:bodyPr vert="horz" lIns="91440" tIns="45720" rIns="91440" bIns="45720" rtlCol="0" anchor="t">
            <a:normAutofit/>
          </a:bodyPr>
          <a:lstStyle/>
          <a:p>
            <a:pPr marL="0" indent="0">
              <a:buNone/>
            </a:pPr>
            <a:r>
              <a:rPr lang="nl-NL" dirty="0">
                <a:latin typeface="Arial"/>
                <a:cs typeface="Arial"/>
              </a:rPr>
              <a:t>Even voorstellen – HHS, HAN, RU</a:t>
            </a:r>
          </a:p>
          <a:p>
            <a:pPr marL="0" indent="0">
              <a:buNone/>
            </a:pPr>
            <a:r>
              <a:rPr lang="nl-NL" dirty="0">
                <a:latin typeface="Arial"/>
                <a:cs typeface="Arial"/>
              </a:rPr>
              <a:t>Akkoord met opname?</a:t>
            </a:r>
            <a:endParaRPr lang="nl-NL" dirty="0"/>
          </a:p>
          <a:p>
            <a:pPr marL="0" indent="0">
              <a:buNone/>
            </a:pPr>
            <a:endParaRPr lang="nl-NL"/>
          </a:p>
          <a:p>
            <a:pPr marL="0" indent="0">
              <a:buNone/>
            </a:pPr>
            <a:r>
              <a:rPr lang="nl-NL" b="1" dirty="0">
                <a:latin typeface="Arial"/>
                <a:cs typeface="Arial"/>
              </a:rPr>
              <a:t>Doelen van vandaag</a:t>
            </a:r>
            <a:endParaRPr lang="nl-NL" b="1" dirty="0"/>
          </a:p>
          <a:p>
            <a:pPr marL="179705" indent="-179705">
              <a:buFontTx/>
              <a:buChar char="-"/>
            </a:pPr>
            <a:r>
              <a:rPr lang="nl-NL" dirty="0">
                <a:latin typeface="Arial"/>
                <a:cs typeface="Arial"/>
              </a:rPr>
              <a:t>Delen inhoudelijke opbrengsten en </a:t>
            </a:r>
            <a:r>
              <a:rPr lang="nl-NL" dirty="0" err="1">
                <a:latin typeface="Arial"/>
                <a:cs typeface="Arial"/>
              </a:rPr>
              <a:t>lessons</a:t>
            </a:r>
            <a:r>
              <a:rPr lang="nl-NL" dirty="0">
                <a:latin typeface="Arial"/>
                <a:cs typeface="Arial"/>
              </a:rPr>
              <a:t> </a:t>
            </a:r>
            <a:r>
              <a:rPr lang="nl-NL" dirty="0" err="1">
                <a:latin typeface="Arial"/>
                <a:cs typeface="Arial"/>
              </a:rPr>
              <a:t>learned</a:t>
            </a:r>
            <a:endParaRPr lang="nl-NL" dirty="0">
              <a:latin typeface="Arial"/>
              <a:cs typeface="Arial"/>
            </a:endParaRPr>
          </a:p>
          <a:p>
            <a:pPr marL="179705" indent="-179705">
              <a:buFontTx/>
              <a:buChar char="-"/>
            </a:pPr>
            <a:r>
              <a:rPr lang="nl-NL" dirty="0">
                <a:latin typeface="Arial"/>
                <a:cs typeface="Arial"/>
              </a:rPr>
              <a:t>Uitwisselen ervaringen Arnhem – Den Haag</a:t>
            </a:r>
          </a:p>
          <a:p>
            <a:pPr marL="179705" indent="-179705">
              <a:buFontTx/>
              <a:buChar char="-"/>
            </a:pPr>
            <a:r>
              <a:rPr lang="nl-NL" dirty="0">
                <a:latin typeface="Arial"/>
                <a:cs typeface="Arial"/>
              </a:rPr>
              <a:t>Presenteren </a:t>
            </a:r>
            <a:r>
              <a:rPr lang="nl-NL" dirty="0" err="1">
                <a:latin typeface="Arial"/>
                <a:cs typeface="Arial"/>
              </a:rPr>
              <a:t>Toolbox</a:t>
            </a:r>
            <a:r>
              <a:rPr lang="nl-NL" dirty="0">
                <a:latin typeface="Arial"/>
                <a:cs typeface="Arial"/>
              </a:rPr>
              <a:t> Werken met toekomsten</a:t>
            </a:r>
          </a:p>
          <a:p>
            <a:pPr marL="179705" indent="-179705">
              <a:buFontTx/>
              <a:buChar char="-"/>
            </a:pPr>
            <a:endParaRPr lang="nl-NL"/>
          </a:p>
          <a:p>
            <a:pPr marL="0" indent="0">
              <a:buNone/>
            </a:pPr>
            <a:r>
              <a:rPr lang="nl-NL" dirty="0">
                <a:latin typeface="Arial"/>
                <a:cs typeface="Arial"/>
              </a:rPr>
              <a:t>Onderdelen:</a:t>
            </a:r>
          </a:p>
          <a:p>
            <a:pPr marL="457200" indent="-457200">
              <a:buAutoNum type="arabicPeriod"/>
            </a:pPr>
            <a:r>
              <a:rPr lang="nl-NL" dirty="0">
                <a:latin typeface="Arial"/>
                <a:cs typeface="Arial"/>
              </a:rPr>
              <a:t>Toekomsten-benadering (30 min)</a:t>
            </a:r>
          </a:p>
          <a:p>
            <a:pPr marL="457200" indent="-457200">
              <a:buAutoNum type="arabicPeriod"/>
            </a:pPr>
            <a:r>
              <a:rPr lang="nl-NL" dirty="0">
                <a:latin typeface="Arial"/>
                <a:cs typeface="Arial"/>
              </a:rPr>
              <a:t>Opbrengsten KIEM project (30 min)</a:t>
            </a:r>
          </a:p>
          <a:p>
            <a:pPr marL="457200" indent="-457200">
              <a:buAutoNum type="arabicPeriod"/>
            </a:pPr>
            <a:r>
              <a:rPr lang="nl-NL" dirty="0">
                <a:latin typeface="Arial"/>
                <a:cs typeface="Arial"/>
              </a:rPr>
              <a:t>Methodiek/</a:t>
            </a:r>
            <a:r>
              <a:rPr lang="nl-NL" dirty="0" err="1">
                <a:latin typeface="Arial"/>
                <a:cs typeface="Arial"/>
              </a:rPr>
              <a:t>Toolbox</a:t>
            </a:r>
            <a:r>
              <a:rPr lang="nl-NL" dirty="0">
                <a:latin typeface="Arial"/>
                <a:cs typeface="Arial"/>
              </a:rPr>
              <a:t> (30 min)</a:t>
            </a:r>
          </a:p>
          <a:p>
            <a:pPr marL="179705" indent="-179705">
              <a:buFontTx/>
              <a:buChar char="-"/>
            </a:pPr>
            <a:endParaRPr lang="nl-NL"/>
          </a:p>
          <a:p>
            <a:pPr marL="0" indent="0">
              <a:buNone/>
            </a:pPr>
            <a:endParaRPr lang="nl-NL"/>
          </a:p>
        </p:txBody>
      </p:sp>
      <p:pic>
        <p:nvPicPr>
          <p:cNvPr id="2" name="Picture 4" descr="Logo's Radboud Universiteit - Radboud Universiteit">
            <a:extLst>
              <a:ext uri="{FF2B5EF4-FFF2-40B4-BE49-F238E27FC236}">
                <a16:creationId xmlns:a16="http://schemas.microsoft.com/office/drawing/2014/main" id="{704781AF-DBC8-1B68-BE10-8B3224DBBB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 picture containing text, clipart&#10;&#10;Description automatically generated">
            <a:extLst>
              <a:ext uri="{FF2B5EF4-FFF2-40B4-BE49-F238E27FC236}">
                <a16:creationId xmlns:a16="http://schemas.microsoft.com/office/drawing/2014/main" id="{E6C45608-19B3-E6C8-5D71-79D6536C99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732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inleiding</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0" indent="0">
              <a:buNone/>
            </a:pPr>
            <a:r>
              <a:rPr lang="nl-NL" b="1">
                <a:latin typeface="Arial"/>
                <a:cs typeface="Arial"/>
              </a:rPr>
              <a:t>KIEM project Leren van de Toekomst:</a:t>
            </a:r>
          </a:p>
          <a:p>
            <a:pPr marL="179705" indent="-179705">
              <a:buFontTx/>
              <a:buChar char="-"/>
            </a:pPr>
            <a:r>
              <a:rPr lang="nl-NL">
                <a:latin typeface="Arial"/>
                <a:cs typeface="Arial"/>
              </a:rPr>
              <a:t>Het oorspronkelijke </a:t>
            </a:r>
            <a:r>
              <a:rPr lang="nl-NL" b="1">
                <a:latin typeface="Arial"/>
                <a:cs typeface="Arial"/>
              </a:rPr>
              <a:t>doel </a:t>
            </a:r>
            <a:r>
              <a:rPr lang="nl-NL">
                <a:latin typeface="Arial"/>
                <a:cs typeface="Arial"/>
              </a:rPr>
              <a:t>was tweeledig:</a:t>
            </a:r>
            <a:endParaRPr lang="nl-NL"/>
          </a:p>
          <a:p>
            <a:pPr marL="359410" lvl="1" indent="-179705">
              <a:buFontTx/>
              <a:buChar char="-"/>
            </a:pPr>
            <a:r>
              <a:rPr lang="nl-NL" sz="1800">
                <a:latin typeface="Arial"/>
                <a:cs typeface="Arial"/>
              </a:rPr>
              <a:t>Het komen tot gezamenlijke toekomstvisies </a:t>
            </a:r>
            <a:endParaRPr lang="nl-NL" sz="1800"/>
          </a:p>
          <a:p>
            <a:pPr marL="359410" lvl="1" indent="-179705">
              <a:buFontTx/>
              <a:buChar char="-"/>
            </a:pPr>
            <a:r>
              <a:rPr lang="nl-NL" sz="1800">
                <a:latin typeface="Arial"/>
                <a:cs typeface="Arial"/>
              </a:rPr>
              <a:t>Leren van elkaars ervaringen om tot een betere samenwerking te komen</a:t>
            </a:r>
          </a:p>
          <a:p>
            <a:pPr marL="359410" lvl="1" indent="-179705">
              <a:buFontTx/>
              <a:buChar char="-"/>
            </a:pPr>
            <a:endParaRPr lang="nl-NL" sz="1800">
              <a:latin typeface="Arial"/>
              <a:cs typeface="Arial"/>
            </a:endParaRPr>
          </a:p>
          <a:p>
            <a:pPr marL="179705" indent="-179705">
              <a:buFontTx/>
              <a:buChar char="-"/>
            </a:pPr>
            <a:r>
              <a:rPr lang="nl-NL" b="1">
                <a:latin typeface="Arial"/>
                <a:cs typeface="Arial"/>
              </a:rPr>
              <a:t>Procedure</a:t>
            </a:r>
            <a:r>
              <a:rPr lang="nl-NL">
                <a:latin typeface="Arial"/>
                <a:cs typeface="Arial"/>
              </a:rPr>
              <a:t>:</a:t>
            </a:r>
          </a:p>
          <a:p>
            <a:pPr marL="359410" lvl="1" indent="-179705">
              <a:buFontTx/>
              <a:buChar char="-"/>
            </a:pPr>
            <a:r>
              <a:rPr lang="nl-NL" sz="1800">
                <a:latin typeface="Arial"/>
                <a:cs typeface="Arial"/>
              </a:rPr>
              <a:t>Individuele verhalen/perspectieven verzameld</a:t>
            </a:r>
          </a:p>
          <a:p>
            <a:pPr marL="359410" lvl="1" indent="-179705">
              <a:buFontTx/>
              <a:buChar char="-"/>
            </a:pPr>
            <a:r>
              <a:rPr lang="nl-NL" sz="1800">
                <a:latin typeface="Arial"/>
                <a:cs typeface="Arial"/>
              </a:rPr>
              <a:t>Toekomsten (beelden) gedestilleerd</a:t>
            </a:r>
          </a:p>
          <a:p>
            <a:pPr marL="359410" lvl="1" indent="-179705">
              <a:buFontTx/>
              <a:buChar char="-"/>
            </a:pPr>
            <a:r>
              <a:rPr lang="nl-NL" sz="1800">
                <a:latin typeface="Arial"/>
                <a:cs typeface="Arial"/>
              </a:rPr>
              <a:t>In gesprek brengen en collectief maken</a:t>
            </a:r>
          </a:p>
          <a:p>
            <a:pPr marL="359410" lvl="1" indent="-179705">
              <a:buFontTx/>
              <a:buChar char="-"/>
            </a:pPr>
            <a:endParaRPr lang="nl-NL" sz="1800">
              <a:latin typeface="Arial"/>
              <a:cs typeface="Arial"/>
            </a:endParaRPr>
          </a:p>
          <a:p>
            <a:pPr marL="179705" indent="-179705">
              <a:buFontTx/>
              <a:buChar char="-"/>
            </a:pPr>
            <a:r>
              <a:rPr lang="nl-NL">
                <a:latin typeface="Arial"/>
                <a:cs typeface="Arial"/>
              </a:rPr>
              <a:t>Voor elke stap </a:t>
            </a:r>
            <a:r>
              <a:rPr lang="nl-NL" b="1">
                <a:latin typeface="Arial"/>
                <a:cs typeface="Arial"/>
              </a:rPr>
              <a:t>tools </a:t>
            </a:r>
            <a:r>
              <a:rPr lang="nl-NL">
                <a:latin typeface="Arial"/>
                <a:cs typeface="Arial"/>
              </a:rPr>
              <a:t>ontwikkeld	</a:t>
            </a:r>
          </a:p>
          <a:p>
            <a:pPr marL="359410" lvl="1" indent="-179705">
              <a:buFontTx/>
              <a:buChar char="-"/>
            </a:pPr>
            <a:endParaRPr lang="nl-NL"/>
          </a:p>
          <a:p>
            <a:pPr marL="0" indent="0">
              <a:buNone/>
            </a:pPr>
            <a:endParaRPr lang="nl-NL"/>
          </a:p>
        </p:txBody>
      </p:sp>
      <p:pic>
        <p:nvPicPr>
          <p:cNvPr id="2" name="Picture 4" descr="Logo's Radboud Universiteit - Radboud Universiteit">
            <a:extLst>
              <a:ext uri="{FF2B5EF4-FFF2-40B4-BE49-F238E27FC236}">
                <a16:creationId xmlns:a16="http://schemas.microsoft.com/office/drawing/2014/main" id="{0E3EA938-05AE-73A8-7740-D802801A1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 picture containing text, clipart&#10;&#10;Description automatically generated">
            <a:extLst>
              <a:ext uri="{FF2B5EF4-FFF2-40B4-BE49-F238E27FC236}">
                <a16:creationId xmlns:a16="http://schemas.microsoft.com/office/drawing/2014/main" id="{37AC3702-7833-CE4E-4E80-E3DD2C5EF3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635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F8D53-D767-8CAA-1724-1315C1B5FCE0}"/>
              </a:ext>
            </a:extLst>
          </p:cNvPr>
          <p:cNvSpPr>
            <a:spLocks noGrp="1"/>
          </p:cNvSpPr>
          <p:nvPr>
            <p:ph type="title"/>
          </p:nvPr>
        </p:nvSpPr>
        <p:spPr/>
        <p:txBody>
          <a:bodyPr/>
          <a:lstStyle/>
          <a:p>
            <a:r>
              <a:rPr lang="nl-NL">
                <a:latin typeface="Avenir Next Condensed Medium"/>
                <a:cs typeface="Arial"/>
              </a:rPr>
              <a:t>tools</a:t>
            </a:r>
            <a:endParaRPr lang="en-US"/>
          </a:p>
        </p:txBody>
      </p:sp>
      <p:sp>
        <p:nvSpPr>
          <p:cNvPr id="3" name="Text Placeholder 2">
            <a:extLst>
              <a:ext uri="{FF2B5EF4-FFF2-40B4-BE49-F238E27FC236}">
                <a16:creationId xmlns:a16="http://schemas.microsoft.com/office/drawing/2014/main" id="{D050574B-A023-FA0B-5395-13B4B9DBFD80}"/>
              </a:ext>
            </a:extLst>
          </p:cNvPr>
          <p:cNvSpPr>
            <a:spLocks noGrp="1"/>
          </p:cNvSpPr>
          <p:nvPr>
            <p:ph type="body" sz="quarter" idx="11"/>
          </p:nvPr>
        </p:nvSpPr>
        <p:spPr>
          <a:xfrm>
            <a:off x="838200" y="1702115"/>
            <a:ext cx="10515600" cy="4248000"/>
          </a:xfrm>
        </p:spPr>
        <p:txBody>
          <a:bodyPr vert="horz" lIns="91440" tIns="45720" rIns="91440" bIns="45720" rtlCol="0" anchor="t">
            <a:normAutofit/>
          </a:bodyPr>
          <a:lstStyle/>
          <a:p>
            <a:pPr marL="457200" indent="-457200">
              <a:buAutoNum type="arabicPeriod"/>
            </a:pPr>
            <a:r>
              <a:rPr lang="nl-NL" sz="1800" b="1">
                <a:latin typeface="Arial"/>
                <a:cs typeface="Arial"/>
              </a:rPr>
              <a:t>Ophalen van individuele perspectieven (individuele toekomsten)</a:t>
            </a:r>
            <a:endParaRPr lang="en-US" sz="1800" b="1">
              <a:latin typeface="Arial"/>
              <a:cs typeface="Arial"/>
            </a:endParaRPr>
          </a:p>
          <a:p>
            <a:pPr marL="914400" lvl="1" indent="-457200">
              <a:buAutoNum type="alphaLcParenR"/>
            </a:pPr>
            <a:r>
              <a:rPr lang="nl-NL" sz="1600">
                <a:latin typeface="Arial"/>
                <a:cs typeface="Arial"/>
              </a:rPr>
              <a:t>Individuele interviews</a:t>
            </a:r>
          </a:p>
          <a:p>
            <a:pPr marL="914400" lvl="1" indent="-457200">
              <a:buAutoNum type="alphaLcParenR"/>
            </a:pPr>
            <a:r>
              <a:rPr lang="nl-NL" sz="1600">
                <a:latin typeface="Arial"/>
                <a:cs typeface="Arial"/>
              </a:rPr>
              <a:t>"Brief vanuit de toekomst"</a:t>
            </a:r>
          </a:p>
          <a:p>
            <a:pPr marL="457200" indent="-457200">
              <a:buAutoNum type="arabicPeriod"/>
            </a:pPr>
            <a:r>
              <a:rPr lang="nl-NL" sz="1800" b="1">
                <a:latin typeface="Arial"/>
                <a:cs typeface="Arial"/>
              </a:rPr>
              <a:t>Collectief maken van individuele perspectieven (delen en dialoog)</a:t>
            </a:r>
            <a:endParaRPr lang="en-US" sz="1800" b="1">
              <a:latin typeface="Arial"/>
              <a:cs typeface="Arial"/>
            </a:endParaRPr>
          </a:p>
          <a:p>
            <a:pPr marL="914400" lvl="1" indent="-457200">
              <a:buAutoNum type="alphaLcParenR"/>
            </a:pPr>
            <a:r>
              <a:rPr lang="nl-NL" sz="1600">
                <a:latin typeface="Arial"/>
                <a:cs typeface="Arial"/>
              </a:rPr>
              <a:t>Dialoogposter</a:t>
            </a:r>
          </a:p>
          <a:p>
            <a:pPr marL="914400" lvl="1" indent="-457200">
              <a:buAutoNum type="alphaLcParenR"/>
            </a:pPr>
            <a:r>
              <a:rPr lang="nl-NL" sz="1600">
                <a:latin typeface="Arial"/>
                <a:cs typeface="Arial"/>
              </a:rPr>
              <a:t>Straatinterviews</a:t>
            </a:r>
          </a:p>
          <a:p>
            <a:pPr marL="914400" lvl="1" indent="-457200">
              <a:buAutoNum type="alphaLcParenR"/>
            </a:pPr>
            <a:r>
              <a:rPr lang="nl-NL" sz="1600">
                <a:latin typeface="Arial"/>
                <a:cs typeface="Arial"/>
              </a:rPr>
              <a:t>Observatie-instrumenten</a:t>
            </a:r>
          </a:p>
          <a:p>
            <a:pPr marL="457200" indent="-457200">
              <a:buAutoNum type="arabicPeriod"/>
            </a:pPr>
            <a:r>
              <a:rPr lang="nl-NL" sz="1800" b="1">
                <a:latin typeface="Arial"/>
                <a:cs typeface="Arial"/>
              </a:rPr>
              <a:t>Articuleren van een collectief perspectief (collectieve toekomsten)</a:t>
            </a:r>
            <a:endParaRPr lang="en-US" sz="1800" b="1">
              <a:latin typeface="Arial"/>
              <a:cs typeface="Arial"/>
            </a:endParaRPr>
          </a:p>
          <a:p>
            <a:pPr marL="914400" lvl="1" indent="-457200">
              <a:buAutoNum type="alphaLcParenR"/>
            </a:pPr>
            <a:r>
              <a:rPr lang="nl-NL" sz="1600">
                <a:latin typeface="Arial"/>
                <a:cs typeface="Arial"/>
              </a:rPr>
              <a:t>Dialoogposter</a:t>
            </a:r>
          </a:p>
          <a:p>
            <a:pPr marL="914400" lvl="1" indent="-457200">
              <a:buAutoNum type="alphaLcParenR"/>
            </a:pPr>
            <a:r>
              <a:rPr lang="nl-NL" sz="1600">
                <a:latin typeface="Arial"/>
                <a:cs typeface="Arial"/>
              </a:rPr>
              <a:t>Workshop</a:t>
            </a:r>
          </a:p>
          <a:p>
            <a:pPr marL="457200" indent="-457200">
              <a:buAutoNum type="arabicPeriod"/>
            </a:pPr>
            <a:r>
              <a:rPr lang="nl-NL" sz="1800" b="1">
                <a:latin typeface="Arial"/>
                <a:cs typeface="Arial"/>
              </a:rPr>
              <a:t>Ontwikkelen van een gezamenlijk actieperspectief (collectieve actie)</a:t>
            </a:r>
          </a:p>
          <a:p>
            <a:pPr marL="914400" lvl="1" indent="-457200">
              <a:buAutoNum type="alphaLcParenR"/>
            </a:pPr>
            <a:r>
              <a:rPr lang="nl-NL" sz="1600">
                <a:latin typeface="Arial"/>
                <a:cs typeface="Arial"/>
              </a:rPr>
              <a:t>Conferentie</a:t>
            </a:r>
          </a:p>
          <a:p>
            <a:pPr marL="914400" lvl="1" indent="-457200">
              <a:buAutoNum type="alphaLcParenR"/>
            </a:pPr>
            <a:r>
              <a:rPr lang="nl-NL" sz="1600">
                <a:latin typeface="Arial"/>
                <a:cs typeface="Arial"/>
              </a:rPr>
              <a:t>Dialoogposter</a:t>
            </a:r>
          </a:p>
        </p:txBody>
      </p:sp>
      <p:pic>
        <p:nvPicPr>
          <p:cNvPr id="5" name="Picture 4" descr="Logo's Radboud Universiteit - Radboud Universiteit">
            <a:extLst>
              <a:ext uri="{FF2B5EF4-FFF2-40B4-BE49-F238E27FC236}">
                <a16:creationId xmlns:a16="http://schemas.microsoft.com/office/drawing/2014/main" id="{308DB637-6913-C593-A916-9B6A418125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5056C9EC-FD8A-FEE7-126F-71B4DEE129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598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1. Toekomsten als benadering</a:t>
            </a:r>
          </a:p>
        </p:txBody>
      </p:sp>
      <p:sp>
        <p:nvSpPr>
          <p:cNvPr id="3" name="Text Placeholder 2">
            <a:extLst>
              <a:ext uri="{FF2B5EF4-FFF2-40B4-BE49-F238E27FC236}">
                <a16:creationId xmlns:a16="http://schemas.microsoft.com/office/drawing/2014/main" id="{FF0F35B6-4648-85B5-3D64-220240615AB4}"/>
              </a:ext>
            </a:extLst>
          </p:cNvPr>
          <p:cNvSpPr>
            <a:spLocks noGrp="1"/>
          </p:cNvSpPr>
          <p:nvPr>
            <p:ph type="body" sz="quarter" idx="11"/>
          </p:nvPr>
        </p:nvSpPr>
        <p:spPr>
          <a:xfrm>
            <a:off x="838200" y="1925638"/>
            <a:ext cx="6207439" cy="4248000"/>
          </a:xfrm>
        </p:spPr>
        <p:txBody>
          <a:bodyPr vert="horz" lIns="91440" tIns="45720" rIns="91440" bIns="45720" rtlCol="0" anchor="t">
            <a:normAutofit/>
          </a:bodyPr>
          <a:lstStyle/>
          <a:p>
            <a:pPr marL="0" indent="0">
              <a:buNone/>
            </a:pPr>
            <a:r>
              <a:rPr lang="en-US" sz="2400" err="1">
                <a:latin typeface="Arial"/>
                <a:cs typeface="Arial"/>
              </a:rPr>
              <a:t>Waarom</a:t>
            </a:r>
            <a:r>
              <a:rPr lang="en-US" sz="2400">
                <a:latin typeface="Arial"/>
                <a:cs typeface="Arial"/>
              </a:rPr>
              <a:t> is het </a:t>
            </a:r>
            <a:r>
              <a:rPr lang="en-US" sz="2400" err="1">
                <a:latin typeface="Arial"/>
                <a:cs typeface="Arial"/>
              </a:rPr>
              <a:t>belangrijk</a:t>
            </a:r>
            <a:r>
              <a:rPr lang="en-US" sz="2400">
                <a:latin typeface="Arial"/>
                <a:cs typeface="Arial"/>
              </a:rPr>
              <a:t>?</a:t>
            </a:r>
            <a:endParaRPr lang="en-US" sz="2400"/>
          </a:p>
          <a:p>
            <a:pPr marL="0" indent="0">
              <a:buNone/>
            </a:pPr>
            <a:endParaRPr lang="en-US" sz="2400">
              <a:latin typeface="Arial"/>
              <a:cs typeface="Arial"/>
            </a:endParaRPr>
          </a:p>
          <a:p>
            <a:pPr marL="179705" indent="-179705"/>
            <a:r>
              <a:rPr lang="en-US" sz="2400">
                <a:latin typeface="Arial"/>
                <a:cs typeface="Arial"/>
              </a:rPr>
              <a:t>Al het </a:t>
            </a:r>
            <a:r>
              <a:rPr lang="en-US" sz="2400" err="1">
                <a:latin typeface="Arial"/>
                <a:cs typeface="Arial"/>
              </a:rPr>
              <a:t>beleid</a:t>
            </a:r>
            <a:r>
              <a:rPr lang="en-US" sz="2400">
                <a:latin typeface="Arial"/>
                <a:cs typeface="Arial"/>
              </a:rPr>
              <a:t> is </a:t>
            </a:r>
            <a:r>
              <a:rPr lang="en-US" sz="2400" err="1">
                <a:latin typeface="Arial"/>
                <a:cs typeface="Arial"/>
              </a:rPr>
              <a:t>toekomstgericht</a:t>
            </a:r>
            <a:endParaRPr lang="en-US" sz="2400">
              <a:latin typeface="Arial"/>
              <a:cs typeface="Arial"/>
            </a:endParaRPr>
          </a:p>
          <a:p>
            <a:pPr marL="179705" indent="-179705"/>
            <a:r>
              <a:rPr lang="en-US" sz="2400" err="1">
                <a:latin typeface="Arial"/>
                <a:cs typeface="Arial"/>
              </a:rPr>
              <a:t>Beleid</a:t>
            </a:r>
            <a:r>
              <a:rPr lang="en-US" sz="2400">
                <a:latin typeface="Arial"/>
                <a:cs typeface="Arial"/>
              </a:rPr>
              <a:t> </a:t>
            </a:r>
            <a:r>
              <a:rPr lang="en-US" sz="2400" err="1">
                <a:latin typeface="Arial"/>
                <a:cs typeface="Arial"/>
              </a:rPr>
              <a:t>heeft</a:t>
            </a:r>
            <a:r>
              <a:rPr lang="en-US" sz="2400">
                <a:latin typeface="Arial"/>
                <a:cs typeface="Arial"/>
              </a:rPr>
              <a:t> </a:t>
            </a:r>
            <a:r>
              <a:rPr lang="en-US" sz="2400" i="1" err="1">
                <a:latin typeface="Arial"/>
                <a:cs typeface="Arial"/>
              </a:rPr>
              <a:t>timeprint</a:t>
            </a:r>
            <a:r>
              <a:rPr lang="en-US" sz="2400" i="1">
                <a:latin typeface="Arial"/>
                <a:cs typeface="Arial"/>
              </a:rPr>
              <a:t> </a:t>
            </a:r>
            <a:endParaRPr lang="en-US" sz="2400"/>
          </a:p>
          <a:p>
            <a:pPr marL="179705" indent="-179705"/>
            <a:r>
              <a:rPr lang="en-US" sz="2400" err="1">
                <a:latin typeface="Arial"/>
                <a:cs typeface="Arial"/>
              </a:rPr>
              <a:t>Iedereen</a:t>
            </a:r>
            <a:r>
              <a:rPr lang="en-US" sz="2400">
                <a:latin typeface="Arial"/>
                <a:cs typeface="Arial"/>
              </a:rPr>
              <a:t> (</a:t>
            </a:r>
            <a:r>
              <a:rPr lang="en-US" sz="2400" err="1">
                <a:latin typeface="Arial"/>
                <a:cs typeface="Arial"/>
              </a:rPr>
              <a:t>staat</a:t>
            </a:r>
            <a:r>
              <a:rPr lang="en-US" sz="2400">
                <a:latin typeface="Arial"/>
                <a:cs typeface="Arial"/>
              </a:rPr>
              <a:t>, </a:t>
            </a:r>
            <a:r>
              <a:rPr lang="en-US" sz="2400" err="1">
                <a:latin typeface="Arial"/>
                <a:cs typeface="Arial"/>
              </a:rPr>
              <a:t>markt</a:t>
            </a:r>
            <a:r>
              <a:rPr lang="en-US" sz="2400">
                <a:latin typeface="Arial"/>
                <a:cs typeface="Arial"/>
              </a:rPr>
              <a:t>, </a:t>
            </a:r>
            <a:r>
              <a:rPr lang="en-US" sz="2400" i="1">
                <a:latin typeface="Arial"/>
                <a:cs typeface="Arial"/>
              </a:rPr>
              <a:t>civil society</a:t>
            </a:r>
            <a:r>
              <a:rPr lang="en-US" sz="2400">
                <a:latin typeface="Arial"/>
                <a:cs typeface="Arial"/>
              </a:rPr>
              <a:t>) </a:t>
            </a:r>
            <a:r>
              <a:rPr lang="en-US" sz="2400" err="1">
                <a:latin typeface="Arial"/>
                <a:cs typeface="Arial"/>
              </a:rPr>
              <a:t>heeft</a:t>
            </a:r>
            <a:r>
              <a:rPr lang="en-US" sz="2400">
                <a:latin typeface="Arial"/>
                <a:cs typeface="Arial"/>
              </a:rPr>
              <a:t> </a:t>
            </a:r>
            <a:r>
              <a:rPr lang="en-US" sz="2400" err="1">
                <a:latin typeface="Arial"/>
                <a:cs typeface="Arial"/>
              </a:rPr>
              <a:t>verantwoordelijkheid</a:t>
            </a:r>
            <a:r>
              <a:rPr lang="en-US" sz="2400">
                <a:latin typeface="Arial"/>
                <a:cs typeface="Arial"/>
              </a:rPr>
              <a:t> </a:t>
            </a:r>
            <a:r>
              <a:rPr lang="en-US" sz="2400" err="1">
                <a:latin typeface="Arial"/>
                <a:cs typeface="Arial"/>
              </a:rPr>
              <a:t>voor</a:t>
            </a:r>
            <a:r>
              <a:rPr lang="en-US" sz="2400">
                <a:latin typeface="Arial"/>
                <a:cs typeface="Arial"/>
              </a:rPr>
              <a:t> de </a:t>
            </a:r>
            <a:r>
              <a:rPr lang="en-US" sz="2400" err="1">
                <a:latin typeface="Arial"/>
                <a:cs typeface="Arial"/>
              </a:rPr>
              <a:t>toekomst</a:t>
            </a:r>
            <a:r>
              <a:rPr lang="en-US" sz="2400">
                <a:latin typeface="Arial"/>
                <a:cs typeface="Arial"/>
              </a:rPr>
              <a:t> </a:t>
            </a:r>
          </a:p>
        </p:txBody>
      </p:sp>
      <p:pic>
        <p:nvPicPr>
          <p:cNvPr id="2" name="Picture 4" descr="Logo's Radboud Universiteit - Radboud Universiteit">
            <a:extLst>
              <a:ext uri="{FF2B5EF4-FFF2-40B4-BE49-F238E27FC236}">
                <a16:creationId xmlns:a16="http://schemas.microsoft.com/office/drawing/2014/main" id="{44C58C37-4519-E2F5-AD36-C6351C09EA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2440D77F-6204-63D2-0E3B-2E74463B7C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42FE5E07-43A5-A01C-C56C-CDCBB8B8180F}"/>
              </a:ext>
            </a:extLst>
          </p:cNvPr>
          <p:cNvGrpSpPr/>
          <p:nvPr/>
        </p:nvGrpSpPr>
        <p:grpSpPr>
          <a:xfrm>
            <a:off x="7045639" y="2160870"/>
            <a:ext cx="4558398" cy="2536260"/>
            <a:chOff x="651515" y="2623745"/>
            <a:chExt cx="3574492" cy="1595904"/>
          </a:xfrm>
        </p:grpSpPr>
        <p:sp>
          <p:nvSpPr>
            <p:cNvPr id="8" name="Koorde 7">
              <a:extLst>
                <a:ext uri="{FF2B5EF4-FFF2-40B4-BE49-F238E27FC236}">
                  <a16:creationId xmlns:a16="http://schemas.microsoft.com/office/drawing/2014/main" id="{02181F8B-E6D6-DF04-1983-7C023303D4B3}"/>
                </a:ext>
              </a:extLst>
            </p:cNvPr>
            <p:cNvSpPr/>
            <p:nvPr/>
          </p:nvSpPr>
          <p:spPr>
            <a:xfrm rot="10648125">
              <a:off x="659756" y="3328501"/>
              <a:ext cx="358815" cy="405114"/>
            </a:xfrm>
            <a:prstGeom prst="chord">
              <a:avLst>
                <a:gd name="adj1" fmla="val 5745490"/>
                <a:gd name="adj2" fmla="val 1620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9" name="Rechte verbindingslijn 8">
              <a:extLst>
                <a:ext uri="{FF2B5EF4-FFF2-40B4-BE49-F238E27FC236}">
                  <a16:creationId xmlns:a16="http://schemas.microsoft.com/office/drawing/2014/main" id="{EAB1C255-DDDD-586E-3FDE-0EB3E6362146}"/>
                </a:ext>
              </a:extLst>
            </p:cNvPr>
            <p:cNvCxnSpPr/>
            <p:nvPr/>
          </p:nvCxnSpPr>
          <p:spPr>
            <a:xfrm flipV="1">
              <a:off x="1062678" y="3101543"/>
              <a:ext cx="3163329" cy="420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C2A21F91-BFB4-8B43-5D6F-DC9CEE014512}"/>
                </a:ext>
              </a:extLst>
            </p:cNvPr>
            <p:cNvCxnSpPr>
              <a:cxnSpLocks/>
            </p:cNvCxnSpPr>
            <p:nvPr/>
          </p:nvCxnSpPr>
          <p:spPr>
            <a:xfrm>
              <a:off x="1062678" y="3521673"/>
              <a:ext cx="3163329" cy="111211"/>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5D89F6DE-C2FB-0896-881E-7D3DE504CAC5}"/>
                </a:ext>
              </a:extLst>
            </p:cNvPr>
            <p:cNvSpPr/>
            <p:nvPr/>
          </p:nvSpPr>
          <p:spPr>
            <a:xfrm>
              <a:off x="914393" y="3435171"/>
              <a:ext cx="98853" cy="21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Koorde 11">
              <a:extLst>
                <a:ext uri="{FF2B5EF4-FFF2-40B4-BE49-F238E27FC236}">
                  <a16:creationId xmlns:a16="http://schemas.microsoft.com/office/drawing/2014/main" id="{7310B1D0-B0E2-28F4-7744-3EA02F381165}"/>
                </a:ext>
              </a:extLst>
            </p:cNvPr>
            <p:cNvSpPr/>
            <p:nvPr/>
          </p:nvSpPr>
          <p:spPr>
            <a:xfrm rot="10648125">
              <a:off x="651515" y="2850703"/>
              <a:ext cx="358815" cy="405114"/>
            </a:xfrm>
            <a:prstGeom prst="chord">
              <a:avLst>
                <a:gd name="adj1" fmla="val 5745490"/>
                <a:gd name="adj2" fmla="val 1620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3" name="Rechte verbindingslijn 12">
              <a:extLst>
                <a:ext uri="{FF2B5EF4-FFF2-40B4-BE49-F238E27FC236}">
                  <a16:creationId xmlns:a16="http://schemas.microsoft.com/office/drawing/2014/main" id="{3B9C4719-E4E9-26B5-3183-D9512574031C}"/>
                </a:ext>
              </a:extLst>
            </p:cNvPr>
            <p:cNvCxnSpPr/>
            <p:nvPr/>
          </p:nvCxnSpPr>
          <p:spPr>
            <a:xfrm flipV="1">
              <a:off x="1054437" y="2623745"/>
              <a:ext cx="3163329" cy="420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3C1189DD-C86A-0A85-8AA7-2795B04B88DB}"/>
                </a:ext>
              </a:extLst>
            </p:cNvPr>
            <p:cNvCxnSpPr>
              <a:cxnSpLocks/>
            </p:cNvCxnSpPr>
            <p:nvPr/>
          </p:nvCxnSpPr>
          <p:spPr>
            <a:xfrm>
              <a:off x="1054437" y="3043875"/>
              <a:ext cx="3163329" cy="111211"/>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al 14">
              <a:extLst>
                <a:ext uri="{FF2B5EF4-FFF2-40B4-BE49-F238E27FC236}">
                  <a16:creationId xmlns:a16="http://schemas.microsoft.com/office/drawing/2014/main" id="{2F86C7D3-1523-758F-4B22-E6A9930CBA27}"/>
                </a:ext>
              </a:extLst>
            </p:cNvPr>
            <p:cNvSpPr/>
            <p:nvPr/>
          </p:nvSpPr>
          <p:spPr>
            <a:xfrm>
              <a:off x="906152" y="2957373"/>
              <a:ext cx="98853" cy="21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Koorde 15">
              <a:extLst>
                <a:ext uri="{FF2B5EF4-FFF2-40B4-BE49-F238E27FC236}">
                  <a16:creationId xmlns:a16="http://schemas.microsoft.com/office/drawing/2014/main" id="{4C36A174-FD6D-1081-273E-A137D3712201}"/>
                </a:ext>
              </a:extLst>
            </p:cNvPr>
            <p:cNvSpPr/>
            <p:nvPr/>
          </p:nvSpPr>
          <p:spPr>
            <a:xfrm rot="10648125">
              <a:off x="651518" y="3814535"/>
              <a:ext cx="358815" cy="405114"/>
            </a:xfrm>
            <a:prstGeom prst="chord">
              <a:avLst>
                <a:gd name="adj1" fmla="val 5745490"/>
                <a:gd name="adj2" fmla="val 1620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9A7F48B0-2DC6-E70F-C6A0-7FE058C5FD85}"/>
                </a:ext>
              </a:extLst>
            </p:cNvPr>
            <p:cNvCxnSpPr/>
            <p:nvPr/>
          </p:nvCxnSpPr>
          <p:spPr>
            <a:xfrm flipV="1">
              <a:off x="1054440" y="3587577"/>
              <a:ext cx="3163329" cy="420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16D7787D-31F3-7A49-BEFD-75E1F7699846}"/>
                </a:ext>
              </a:extLst>
            </p:cNvPr>
            <p:cNvCxnSpPr>
              <a:cxnSpLocks/>
            </p:cNvCxnSpPr>
            <p:nvPr/>
          </p:nvCxnSpPr>
          <p:spPr>
            <a:xfrm>
              <a:off x="1054440" y="4007707"/>
              <a:ext cx="3163329" cy="111211"/>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A144322D-B9A8-56F1-AB86-718512D33749}"/>
                </a:ext>
              </a:extLst>
            </p:cNvPr>
            <p:cNvSpPr/>
            <p:nvPr/>
          </p:nvSpPr>
          <p:spPr>
            <a:xfrm>
              <a:off x="906155" y="3921205"/>
              <a:ext cx="98853" cy="21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40814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s Radboud Universiteit - Radboud Universiteit">
            <a:extLst>
              <a:ext uri="{FF2B5EF4-FFF2-40B4-BE49-F238E27FC236}">
                <a16:creationId xmlns:a16="http://schemas.microsoft.com/office/drawing/2014/main" id="{E13E2E0B-76A4-A289-5E38-2FCFA40D3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63699B10-A272-0F33-49D1-187C31991D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ECDD8D2-BC45-881F-04D8-C41311885508}"/>
              </a:ext>
            </a:extLst>
          </p:cNvPr>
          <p:cNvSpPr>
            <a:spLocks noGrp="1"/>
          </p:cNvSpPr>
          <p:nvPr>
            <p:ph type="title"/>
          </p:nvPr>
        </p:nvSpPr>
        <p:spPr/>
        <p:txBody>
          <a:bodyPr/>
          <a:lstStyle/>
          <a:p>
            <a:r>
              <a:rPr lang="en-US" err="1">
                <a:latin typeface="Avenir Next Condensed Medium"/>
                <a:cs typeface="Arial"/>
              </a:rPr>
              <a:t>Soorten</a:t>
            </a:r>
            <a:r>
              <a:rPr lang="en-US">
                <a:latin typeface="Avenir Next Condensed Medium"/>
                <a:cs typeface="Arial"/>
              </a:rPr>
              <a:t> </a:t>
            </a:r>
            <a:r>
              <a:rPr lang="en-US" err="1">
                <a:latin typeface="Avenir Next Condensed Medium"/>
                <a:cs typeface="Arial"/>
              </a:rPr>
              <a:t>toekomstverkenningen</a:t>
            </a:r>
            <a:endParaRPr lang="en-US" err="1"/>
          </a:p>
        </p:txBody>
      </p:sp>
      <p:sp>
        <p:nvSpPr>
          <p:cNvPr id="3" name="Text Placeholder 2">
            <a:extLst>
              <a:ext uri="{FF2B5EF4-FFF2-40B4-BE49-F238E27FC236}">
                <a16:creationId xmlns:a16="http://schemas.microsoft.com/office/drawing/2014/main" id="{DC5CF298-2A14-D152-F4AC-5E49D7C71E01}"/>
              </a:ext>
            </a:extLst>
          </p:cNvPr>
          <p:cNvSpPr>
            <a:spLocks noGrp="1"/>
          </p:cNvSpPr>
          <p:nvPr>
            <p:ph type="body" sz="quarter" idx="11"/>
          </p:nvPr>
        </p:nvSpPr>
        <p:spPr/>
        <p:txBody>
          <a:bodyPr vert="horz" lIns="91440" tIns="45720" rIns="91440" bIns="45720" rtlCol="0" anchor="t">
            <a:normAutofit/>
          </a:bodyPr>
          <a:lstStyle/>
          <a:p>
            <a:pPr marL="179705" indent="-179705"/>
            <a:r>
              <a:rPr lang="en-US" sz="2400">
                <a:latin typeface="Arial"/>
                <a:cs typeface="Arial"/>
              </a:rPr>
              <a:t>Voorspellen </a:t>
            </a:r>
            <a:r>
              <a:rPr lang="en-US" sz="2400" err="1">
                <a:latin typeface="Arial"/>
                <a:cs typeface="Arial"/>
              </a:rPr>
              <a:t>creëert</a:t>
            </a:r>
            <a:r>
              <a:rPr lang="en-US" sz="2400">
                <a:latin typeface="Arial"/>
                <a:cs typeface="Arial"/>
              </a:rPr>
              <a:t> valse </a:t>
            </a:r>
            <a:r>
              <a:rPr lang="en-US" sz="2400" err="1">
                <a:latin typeface="Arial"/>
                <a:cs typeface="Arial"/>
              </a:rPr>
              <a:t>en</a:t>
            </a:r>
            <a:r>
              <a:rPr lang="en-US" sz="2400">
                <a:latin typeface="Arial"/>
                <a:cs typeface="Arial"/>
              </a:rPr>
              <a:t> </a:t>
            </a:r>
            <a:r>
              <a:rPr lang="en-US" sz="2400" err="1">
                <a:latin typeface="Arial"/>
                <a:cs typeface="Arial"/>
              </a:rPr>
              <a:t>onproductieve</a:t>
            </a:r>
            <a:r>
              <a:rPr lang="en-US" sz="2400">
                <a:latin typeface="Arial"/>
                <a:cs typeface="Arial"/>
              </a:rPr>
              <a:t> </a:t>
            </a:r>
            <a:r>
              <a:rPr lang="en-US" sz="2400" err="1">
                <a:latin typeface="Arial"/>
                <a:cs typeface="Arial"/>
              </a:rPr>
              <a:t>verwachtingen</a:t>
            </a:r>
            <a:r>
              <a:rPr lang="en-US" sz="2400">
                <a:latin typeface="Arial"/>
                <a:cs typeface="Arial"/>
              </a:rPr>
              <a:t>.</a:t>
            </a:r>
          </a:p>
          <a:p>
            <a:pPr marL="0" indent="0">
              <a:buNone/>
            </a:pPr>
            <a:endParaRPr lang="en-US" sz="2400"/>
          </a:p>
          <a:p>
            <a:pPr marL="0" indent="0">
              <a:buNone/>
            </a:pPr>
            <a:r>
              <a:rPr lang="en-US" sz="2400">
                <a:latin typeface="Arial"/>
                <a:cs typeface="Arial"/>
              </a:rPr>
              <a:t>Vier </a:t>
            </a:r>
            <a:r>
              <a:rPr lang="en-US" sz="2400" err="1">
                <a:latin typeface="Arial"/>
                <a:cs typeface="Arial"/>
              </a:rPr>
              <a:t>manieren</a:t>
            </a:r>
            <a:r>
              <a:rPr lang="en-US" sz="2400">
                <a:latin typeface="Arial"/>
                <a:cs typeface="Arial"/>
              </a:rPr>
              <a:t> om (de) </a:t>
            </a:r>
            <a:r>
              <a:rPr lang="en-US" sz="2400" err="1">
                <a:latin typeface="Arial"/>
                <a:cs typeface="Arial"/>
              </a:rPr>
              <a:t>toekomst</a:t>
            </a:r>
            <a:r>
              <a:rPr lang="en-US" sz="2400">
                <a:latin typeface="Arial"/>
                <a:cs typeface="Arial"/>
              </a:rPr>
              <a:t> </a:t>
            </a:r>
            <a:r>
              <a:rPr lang="en-US" sz="2400" err="1">
                <a:latin typeface="Arial"/>
                <a:cs typeface="Arial"/>
              </a:rPr>
              <a:t>te</a:t>
            </a:r>
            <a:r>
              <a:rPr lang="en-US" sz="2400">
                <a:latin typeface="Arial"/>
                <a:cs typeface="Arial"/>
              </a:rPr>
              <a:t> </a:t>
            </a:r>
            <a:r>
              <a:rPr lang="en-US" sz="2400" err="1">
                <a:latin typeface="Arial"/>
                <a:cs typeface="Arial"/>
              </a:rPr>
              <a:t>verkennen</a:t>
            </a:r>
            <a:r>
              <a:rPr lang="en-US" sz="2400">
                <a:latin typeface="Arial"/>
                <a:cs typeface="Arial"/>
              </a:rPr>
              <a:t>:</a:t>
            </a:r>
          </a:p>
          <a:p>
            <a:pPr marL="179705" indent="-179705"/>
            <a:r>
              <a:rPr lang="en-US" sz="2400">
                <a:latin typeface="Arial"/>
                <a:cs typeface="Arial"/>
              </a:rPr>
              <a:t>Forecasting (Trends </a:t>
            </a:r>
            <a:r>
              <a:rPr lang="en-US" sz="2400" err="1">
                <a:latin typeface="Arial"/>
                <a:cs typeface="Arial"/>
              </a:rPr>
              <a:t>doortrekken</a:t>
            </a:r>
            <a:r>
              <a:rPr lang="en-US" sz="2400">
                <a:latin typeface="Arial"/>
                <a:cs typeface="Arial"/>
              </a:rPr>
              <a:t>) </a:t>
            </a:r>
            <a:endParaRPr lang="en-US" sz="2400"/>
          </a:p>
          <a:p>
            <a:pPr marL="359410" lvl="1" indent="-179705">
              <a:buFont typeface="Courier New" panose="020B0604020202020204" pitchFamily="34" charset="0"/>
              <a:buChar char="o"/>
            </a:pPr>
            <a:r>
              <a:rPr lang="en-US" sz="2400">
                <a:latin typeface="Arial"/>
                <a:cs typeface="Arial"/>
              </a:rPr>
              <a:t> </a:t>
            </a:r>
            <a:r>
              <a:rPr lang="en-US" sz="2400" err="1">
                <a:latin typeface="Arial"/>
                <a:cs typeface="Arial"/>
              </a:rPr>
              <a:t>Predictieve</a:t>
            </a:r>
            <a:r>
              <a:rPr lang="en-US" sz="2400">
                <a:latin typeface="Arial"/>
                <a:cs typeface="Arial"/>
              </a:rPr>
              <a:t> scenarios</a:t>
            </a:r>
            <a:endParaRPr lang="en-US" sz="2400"/>
          </a:p>
          <a:p>
            <a:pPr marL="179705" indent="-179705"/>
            <a:r>
              <a:rPr lang="en-US" sz="2400" err="1">
                <a:latin typeface="Arial"/>
                <a:cs typeface="Arial"/>
              </a:rPr>
              <a:t>Backcasting</a:t>
            </a:r>
            <a:r>
              <a:rPr lang="en-US" sz="2400">
                <a:latin typeface="Arial"/>
                <a:cs typeface="Arial"/>
              </a:rPr>
              <a:t> (</a:t>
            </a:r>
            <a:r>
              <a:rPr lang="en-US" sz="2400" err="1">
                <a:latin typeface="Arial"/>
                <a:cs typeface="Arial"/>
              </a:rPr>
              <a:t>Wenselijke</a:t>
            </a:r>
            <a:r>
              <a:rPr lang="en-US" sz="2400">
                <a:latin typeface="Arial"/>
                <a:cs typeface="Arial"/>
              </a:rPr>
              <a:t> </a:t>
            </a:r>
            <a:r>
              <a:rPr lang="en-US" sz="2400" err="1">
                <a:latin typeface="Arial"/>
                <a:cs typeface="Arial"/>
              </a:rPr>
              <a:t>toekomstige</a:t>
            </a:r>
            <a:r>
              <a:rPr lang="en-US" sz="2400">
                <a:latin typeface="Arial"/>
                <a:cs typeface="Arial"/>
              </a:rPr>
              <a:t> </a:t>
            </a:r>
            <a:r>
              <a:rPr lang="en-US" sz="2400" err="1">
                <a:latin typeface="Arial"/>
                <a:cs typeface="Arial"/>
              </a:rPr>
              <a:t>werkelijkheid</a:t>
            </a:r>
            <a:r>
              <a:rPr lang="en-US" sz="2400">
                <a:latin typeface="Arial"/>
                <a:cs typeface="Arial"/>
              </a:rPr>
              <a:t> )</a:t>
            </a:r>
          </a:p>
          <a:p>
            <a:pPr marL="359410" lvl="1" indent="-179705">
              <a:buFont typeface="Courier New" panose="020B0604020202020204" pitchFamily="34" charset="0"/>
              <a:buChar char="o"/>
            </a:pPr>
            <a:r>
              <a:rPr lang="en-US" sz="2400">
                <a:latin typeface="Arial"/>
                <a:cs typeface="Arial"/>
              </a:rPr>
              <a:t> </a:t>
            </a:r>
            <a:r>
              <a:rPr lang="en-US" sz="2400" err="1">
                <a:latin typeface="Arial"/>
                <a:cs typeface="Arial"/>
              </a:rPr>
              <a:t>Wenselijke</a:t>
            </a:r>
            <a:r>
              <a:rPr lang="en-US" sz="2400">
                <a:latin typeface="Arial"/>
                <a:cs typeface="Arial"/>
              </a:rPr>
              <a:t>/ </a:t>
            </a:r>
            <a:r>
              <a:rPr lang="en-US" sz="2400" err="1">
                <a:latin typeface="Arial"/>
                <a:cs typeface="Arial"/>
              </a:rPr>
              <a:t>normatieve</a:t>
            </a:r>
            <a:r>
              <a:rPr lang="en-US" sz="2400">
                <a:latin typeface="Arial"/>
                <a:cs typeface="Arial"/>
              </a:rPr>
              <a:t> scenarios</a:t>
            </a:r>
          </a:p>
          <a:p>
            <a:pPr marL="179705" indent="-179705"/>
            <a:r>
              <a:rPr lang="en-US" sz="2400">
                <a:latin typeface="Arial"/>
                <a:cs typeface="Arial"/>
              </a:rPr>
              <a:t>Foresight (</a:t>
            </a:r>
            <a:r>
              <a:rPr lang="en-US" sz="2400" err="1">
                <a:latin typeface="Arial"/>
                <a:cs typeface="Arial"/>
              </a:rPr>
              <a:t>Meerdere</a:t>
            </a:r>
            <a:r>
              <a:rPr lang="en-US" sz="2400">
                <a:latin typeface="Arial"/>
                <a:cs typeface="Arial"/>
              </a:rPr>
              <a:t> </a:t>
            </a:r>
            <a:r>
              <a:rPr lang="en-US" sz="2400" err="1">
                <a:latin typeface="Arial"/>
                <a:cs typeface="Arial"/>
              </a:rPr>
              <a:t>mogelijke</a:t>
            </a:r>
            <a:r>
              <a:rPr lang="en-US" sz="2400">
                <a:latin typeface="Arial"/>
                <a:cs typeface="Arial"/>
              </a:rPr>
              <a:t> </a:t>
            </a:r>
            <a:r>
              <a:rPr lang="en-US" sz="2400" err="1">
                <a:latin typeface="Arial"/>
                <a:cs typeface="Arial"/>
              </a:rPr>
              <a:t>toekomsten</a:t>
            </a:r>
            <a:r>
              <a:rPr lang="en-US" sz="2400">
                <a:latin typeface="Arial"/>
                <a:cs typeface="Arial"/>
              </a:rPr>
              <a:t>)</a:t>
            </a:r>
          </a:p>
          <a:p>
            <a:pPr marL="179705" indent="-179705"/>
            <a:r>
              <a:rPr lang="en-US" sz="2400">
                <a:latin typeface="Arial"/>
                <a:cs typeface="Arial"/>
              </a:rPr>
              <a:t>Critical Futures (</a:t>
            </a:r>
            <a:r>
              <a:rPr lang="en-US" sz="2400" err="1">
                <a:latin typeface="Arial"/>
                <a:cs typeface="Arial"/>
              </a:rPr>
              <a:t>Meerdere</a:t>
            </a:r>
            <a:r>
              <a:rPr lang="en-US" sz="2400">
                <a:latin typeface="Arial"/>
                <a:cs typeface="Arial"/>
              </a:rPr>
              <a:t> </a:t>
            </a:r>
            <a:r>
              <a:rPr lang="en-US" sz="2400" err="1">
                <a:latin typeface="Arial"/>
                <a:cs typeface="Arial"/>
              </a:rPr>
              <a:t>normatieve</a:t>
            </a:r>
            <a:r>
              <a:rPr lang="en-US" sz="2400">
                <a:latin typeface="Arial"/>
                <a:cs typeface="Arial"/>
              </a:rPr>
              <a:t> </a:t>
            </a:r>
            <a:r>
              <a:rPr lang="en-US" sz="2400" err="1">
                <a:latin typeface="Arial"/>
                <a:cs typeface="Arial"/>
              </a:rPr>
              <a:t>toekomsten</a:t>
            </a:r>
            <a:r>
              <a:rPr lang="en-US" sz="2400">
                <a:latin typeface="Arial"/>
                <a:cs typeface="Arial"/>
              </a:rPr>
              <a:t> )</a:t>
            </a:r>
          </a:p>
          <a:p>
            <a:pPr marL="179705" indent="-179705"/>
            <a:endParaRPr lang="en-US" sz="2400"/>
          </a:p>
        </p:txBody>
      </p:sp>
    </p:spTree>
    <p:extLst>
      <p:ext uri="{BB962C8B-B14F-4D97-AF65-F5344CB8AC3E}">
        <p14:creationId xmlns:p14="http://schemas.microsoft.com/office/powerpoint/2010/main" val="306668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0AF7-E67C-9D50-616C-BD53C8972301}"/>
              </a:ext>
            </a:extLst>
          </p:cNvPr>
          <p:cNvSpPr>
            <a:spLocks noGrp="1"/>
          </p:cNvSpPr>
          <p:nvPr>
            <p:ph type="title"/>
          </p:nvPr>
        </p:nvSpPr>
        <p:spPr/>
        <p:txBody>
          <a:bodyPr/>
          <a:lstStyle/>
          <a:p>
            <a:r>
              <a:rPr lang="en-US" err="1">
                <a:latin typeface="Avenir Next Condensed Medium"/>
                <a:cs typeface="Arial"/>
              </a:rPr>
              <a:t>Onzekere</a:t>
            </a:r>
            <a:r>
              <a:rPr lang="en-US">
                <a:latin typeface="Avenir Next Condensed Medium"/>
                <a:cs typeface="Arial"/>
              </a:rPr>
              <a:t> </a:t>
            </a:r>
            <a:r>
              <a:rPr lang="en-US" err="1">
                <a:latin typeface="Avenir Next Condensed Medium"/>
                <a:cs typeface="Arial"/>
              </a:rPr>
              <a:t>toekomst</a:t>
            </a:r>
            <a:endParaRPr lang="en-US">
              <a:latin typeface="Avenir Next Condensed Medium"/>
              <a:cs typeface="Arial"/>
            </a:endParaRPr>
          </a:p>
        </p:txBody>
      </p:sp>
      <p:sp>
        <p:nvSpPr>
          <p:cNvPr id="3" name="Text Placeholder 2">
            <a:extLst>
              <a:ext uri="{FF2B5EF4-FFF2-40B4-BE49-F238E27FC236}">
                <a16:creationId xmlns:a16="http://schemas.microsoft.com/office/drawing/2014/main" id="{2BEACE45-19A0-FE18-3E29-691063CA6C9B}"/>
              </a:ext>
            </a:extLst>
          </p:cNvPr>
          <p:cNvSpPr>
            <a:spLocks noGrp="1"/>
          </p:cNvSpPr>
          <p:nvPr>
            <p:ph type="body" sz="quarter" idx="11"/>
          </p:nvPr>
        </p:nvSpPr>
        <p:spPr/>
        <p:txBody>
          <a:bodyPr vert="horz" lIns="91440" tIns="45720" rIns="91440" bIns="45720" rtlCol="0" anchor="t">
            <a:normAutofit/>
          </a:bodyPr>
          <a:lstStyle/>
          <a:p>
            <a:pPr marL="179705" indent="-179705"/>
            <a:endParaRPr lang="en-US" sz="2400">
              <a:latin typeface="Arial"/>
              <a:cs typeface="Arial"/>
            </a:endParaRPr>
          </a:p>
          <a:p>
            <a:pPr marL="179705" indent="-179705"/>
            <a:r>
              <a:rPr lang="en-US" sz="2400" err="1">
                <a:latin typeface="Arial"/>
                <a:cs typeface="Arial"/>
              </a:rPr>
              <a:t>Meerdere</a:t>
            </a:r>
            <a:r>
              <a:rPr lang="en-US" sz="2400">
                <a:latin typeface="Arial"/>
                <a:cs typeface="Arial"/>
              </a:rPr>
              <a:t> </a:t>
            </a:r>
            <a:r>
              <a:rPr lang="en-US" sz="2400" err="1">
                <a:latin typeface="Arial"/>
                <a:cs typeface="Arial"/>
              </a:rPr>
              <a:t>mogelijke</a:t>
            </a:r>
            <a:r>
              <a:rPr lang="en-US" sz="2400">
                <a:latin typeface="Arial"/>
                <a:cs typeface="Arial"/>
              </a:rPr>
              <a:t> </a:t>
            </a:r>
            <a:r>
              <a:rPr lang="en-US" sz="2400" err="1">
                <a:latin typeface="Arial"/>
                <a:cs typeface="Arial"/>
              </a:rPr>
              <a:t>toekomsten</a:t>
            </a:r>
            <a:r>
              <a:rPr lang="en-US" sz="2400">
                <a:latin typeface="Arial"/>
                <a:cs typeface="Arial"/>
              </a:rPr>
              <a:t> (</a:t>
            </a:r>
            <a:r>
              <a:rPr lang="en-US" sz="2400" err="1">
                <a:latin typeface="Arial"/>
                <a:cs typeface="Arial"/>
              </a:rPr>
              <a:t>onzekere</a:t>
            </a:r>
            <a:r>
              <a:rPr lang="en-US" sz="2400">
                <a:latin typeface="Arial"/>
                <a:cs typeface="Arial"/>
              </a:rPr>
              <a:t> </a:t>
            </a:r>
            <a:r>
              <a:rPr lang="en-US" sz="2400" err="1">
                <a:latin typeface="Arial"/>
                <a:cs typeface="Arial"/>
              </a:rPr>
              <a:t>toekomst</a:t>
            </a:r>
            <a:r>
              <a:rPr lang="en-US" sz="2400">
                <a:latin typeface="Arial"/>
                <a:cs typeface="Arial"/>
              </a:rPr>
              <a:t>)</a:t>
            </a:r>
            <a:endParaRPr lang="en-US" sz="2400"/>
          </a:p>
          <a:p>
            <a:pPr marL="359410" lvl="1" indent="-179705">
              <a:buFont typeface="Courier New" panose="020B0604020202020204" pitchFamily="34" charset="0"/>
              <a:buChar char="o"/>
            </a:pPr>
            <a:r>
              <a:rPr lang="en-US" sz="2400">
                <a:latin typeface="Arial"/>
                <a:cs typeface="Arial"/>
              </a:rPr>
              <a:t> </a:t>
            </a:r>
            <a:r>
              <a:rPr lang="en-US" sz="2400" err="1">
                <a:latin typeface="Arial"/>
                <a:cs typeface="Arial"/>
              </a:rPr>
              <a:t>Meerdere</a:t>
            </a:r>
            <a:r>
              <a:rPr lang="en-US" sz="2400">
                <a:latin typeface="Arial"/>
                <a:cs typeface="Arial"/>
              </a:rPr>
              <a:t> </a:t>
            </a:r>
            <a:r>
              <a:rPr lang="en-US" sz="2400" err="1">
                <a:latin typeface="Arial"/>
                <a:cs typeface="Arial"/>
              </a:rPr>
              <a:t>toekomsten</a:t>
            </a:r>
            <a:endParaRPr lang="en-US" sz="2400">
              <a:latin typeface="Arial"/>
              <a:cs typeface="Arial"/>
            </a:endParaRPr>
          </a:p>
          <a:p>
            <a:pPr marL="359410" lvl="1" indent="-179705">
              <a:buFont typeface="Courier New" panose="020B0604020202020204" pitchFamily="34" charset="0"/>
              <a:buChar char="o"/>
            </a:pPr>
            <a:r>
              <a:rPr lang="en-US" sz="2400">
                <a:latin typeface="Arial"/>
                <a:cs typeface="Arial"/>
              </a:rPr>
              <a:t> </a:t>
            </a:r>
            <a:r>
              <a:rPr lang="en-US" sz="2400" err="1">
                <a:latin typeface="Arial"/>
                <a:cs typeface="Arial"/>
              </a:rPr>
              <a:t>Verschillende</a:t>
            </a:r>
            <a:r>
              <a:rPr lang="en-US" sz="2400">
                <a:latin typeface="Arial"/>
                <a:cs typeface="Arial"/>
              </a:rPr>
              <a:t> scenario’s (</a:t>
            </a:r>
            <a:r>
              <a:rPr lang="en-US" sz="2400" err="1">
                <a:latin typeface="Arial"/>
                <a:cs typeface="Arial"/>
              </a:rPr>
              <a:t>verschillende</a:t>
            </a:r>
            <a:r>
              <a:rPr lang="en-US" sz="2400">
                <a:latin typeface="Arial"/>
                <a:cs typeface="Arial"/>
              </a:rPr>
              <a:t> </a:t>
            </a:r>
            <a:r>
              <a:rPr lang="en-US" sz="2400" err="1">
                <a:latin typeface="Arial"/>
                <a:cs typeface="Arial"/>
              </a:rPr>
              <a:t>mogelijke</a:t>
            </a:r>
            <a:r>
              <a:rPr lang="en-US" sz="2400">
                <a:latin typeface="Arial"/>
                <a:cs typeface="Arial"/>
              </a:rPr>
              <a:t> </a:t>
            </a:r>
            <a:r>
              <a:rPr lang="en-US" sz="2400" err="1">
                <a:latin typeface="Arial"/>
                <a:cs typeface="Arial"/>
              </a:rPr>
              <a:t>toekomsten</a:t>
            </a:r>
            <a:r>
              <a:rPr lang="en-US" sz="2400">
                <a:latin typeface="Arial"/>
                <a:cs typeface="Arial"/>
              </a:rPr>
              <a:t>, </a:t>
            </a:r>
            <a:r>
              <a:rPr lang="en-US" sz="2400" err="1">
                <a:latin typeface="Arial"/>
                <a:cs typeface="Arial"/>
              </a:rPr>
              <a:t>exploratieve</a:t>
            </a:r>
            <a:r>
              <a:rPr lang="en-US" sz="2400">
                <a:latin typeface="Arial"/>
                <a:cs typeface="Arial"/>
              </a:rPr>
              <a:t> scenario’s)</a:t>
            </a:r>
          </a:p>
          <a:p>
            <a:pPr marL="0" indent="0">
              <a:buNone/>
            </a:pPr>
            <a:endParaRPr lang="en-US" sz="2400">
              <a:latin typeface="Arial"/>
              <a:cs typeface="Arial"/>
            </a:endParaRPr>
          </a:p>
          <a:p>
            <a:pPr marL="179705" indent="-179705"/>
            <a:endParaRPr lang="en-US" sz="2400">
              <a:latin typeface="Arial"/>
              <a:cs typeface="Arial"/>
            </a:endParaRPr>
          </a:p>
        </p:txBody>
      </p:sp>
      <p:pic>
        <p:nvPicPr>
          <p:cNvPr id="5" name="Picture 4" descr="Logo's Radboud Universiteit - Radboud Universiteit">
            <a:extLst>
              <a:ext uri="{FF2B5EF4-FFF2-40B4-BE49-F238E27FC236}">
                <a16:creationId xmlns:a16="http://schemas.microsoft.com/office/drawing/2014/main" id="{3032382F-D2D3-80EA-84D9-342A0A0086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FCC2F9B4-DA6F-6627-477D-DCF6DF137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5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236531-1A25-5142-3AD7-FC514256BF76}"/>
              </a:ext>
            </a:extLst>
          </p:cNvPr>
          <p:cNvSpPr>
            <a:spLocks noGrp="1"/>
          </p:cNvSpPr>
          <p:nvPr>
            <p:ph type="title"/>
          </p:nvPr>
        </p:nvSpPr>
        <p:spPr/>
        <p:txBody>
          <a:bodyPr/>
          <a:lstStyle/>
          <a:p>
            <a:r>
              <a:rPr lang="nl-NL"/>
              <a:t>Werken met toekomsten in de praktijk</a:t>
            </a:r>
          </a:p>
        </p:txBody>
      </p:sp>
      <p:sp>
        <p:nvSpPr>
          <p:cNvPr id="3" name="Tijdelijke aanduiding voor tekst 2">
            <a:extLst>
              <a:ext uri="{FF2B5EF4-FFF2-40B4-BE49-F238E27FC236}">
                <a16:creationId xmlns:a16="http://schemas.microsoft.com/office/drawing/2014/main" id="{B4759A53-154D-9AE1-2E8D-6906333DEB8A}"/>
              </a:ext>
            </a:extLst>
          </p:cNvPr>
          <p:cNvSpPr>
            <a:spLocks noGrp="1"/>
          </p:cNvSpPr>
          <p:nvPr>
            <p:ph type="body" sz="quarter" idx="11"/>
          </p:nvPr>
        </p:nvSpPr>
        <p:spPr/>
        <p:txBody>
          <a:bodyPr/>
          <a:lstStyle/>
          <a:p>
            <a:endParaRPr lang="nl-NL"/>
          </a:p>
        </p:txBody>
      </p:sp>
      <p:pic>
        <p:nvPicPr>
          <p:cNvPr id="5" name="Afbeelding 4">
            <a:extLst>
              <a:ext uri="{FF2B5EF4-FFF2-40B4-BE49-F238E27FC236}">
                <a16:creationId xmlns:a16="http://schemas.microsoft.com/office/drawing/2014/main" id="{DA03D29D-2CCC-5902-FF80-31A33DEBE569}"/>
              </a:ext>
            </a:extLst>
          </p:cNvPr>
          <p:cNvPicPr>
            <a:picLocks noChangeAspect="1"/>
          </p:cNvPicPr>
          <p:nvPr/>
        </p:nvPicPr>
        <p:blipFill>
          <a:blip r:embed="rId3"/>
          <a:stretch>
            <a:fillRect/>
          </a:stretch>
        </p:blipFill>
        <p:spPr>
          <a:xfrm>
            <a:off x="838200" y="1925638"/>
            <a:ext cx="10019224" cy="4248000"/>
          </a:xfrm>
          <a:prstGeom prst="rect">
            <a:avLst/>
          </a:prstGeom>
        </p:spPr>
      </p:pic>
    </p:spTree>
    <p:extLst>
      <p:ext uri="{BB962C8B-B14F-4D97-AF65-F5344CB8AC3E}">
        <p14:creationId xmlns:p14="http://schemas.microsoft.com/office/powerpoint/2010/main" val="1770367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11A0F-FFA1-CF0D-3019-373A32CC5882}"/>
              </a:ext>
            </a:extLst>
          </p:cNvPr>
          <p:cNvSpPr>
            <a:spLocks noGrp="1"/>
          </p:cNvSpPr>
          <p:nvPr>
            <p:ph type="title"/>
          </p:nvPr>
        </p:nvSpPr>
        <p:spPr/>
        <p:txBody>
          <a:bodyPr/>
          <a:lstStyle/>
          <a:p>
            <a:r>
              <a:rPr lang="en-US">
                <a:latin typeface="Avenir Next Condensed Medium"/>
                <a:cs typeface="Arial"/>
              </a:rPr>
              <a:t>Denken over (de) </a:t>
            </a:r>
            <a:r>
              <a:rPr lang="en-US" err="1">
                <a:latin typeface="Avenir Next Condensed Medium"/>
                <a:cs typeface="Arial"/>
              </a:rPr>
              <a:t>toekomst</a:t>
            </a:r>
            <a:r>
              <a:rPr lang="en-US">
                <a:latin typeface="Avenir Next Condensed Medium"/>
                <a:cs typeface="Arial"/>
              </a:rPr>
              <a:t> </a:t>
            </a:r>
          </a:p>
        </p:txBody>
      </p:sp>
      <p:sp>
        <p:nvSpPr>
          <p:cNvPr id="3" name="Text Placeholder 2">
            <a:extLst>
              <a:ext uri="{FF2B5EF4-FFF2-40B4-BE49-F238E27FC236}">
                <a16:creationId xmlns:a16="http://schemas.microsoft.com/office/drawing/2014/main" id="{14D831F4-4226-BDFD-9464-39DE4906E239}"/>
              </a:ext>
            </a:extLst>
          </p:cNvPr>
          <p:cNvSpPr>
            <a:spLocks noGrp="1"/>
          </p:cNvSpPr>
          <p:nvPr>
            <p:ph type="body" sz="quarter" idx="11"/>
          </p:nvPr>
        </p:nvSpPr>
        <p:spPr/>
        <p:txBody>
          <a:bodyPr vert="horz" lIns="91440" tIns="45720" rIns="91440" bIns="45720" rtlCol="0" anchor="t">
            <a:normAutofit/>
          </a:bodyPr>
          <a:lstStyle/>
          <a:p>
            <a:pPr marL="0" indent="0">
              <a:buNone/>
            </a:pPr>
            <a:endParaRPr lang="en-US" sz="2400">
              <a:latin typeface="Arial"/>
              <a:cs typeface="Arial"/>
            </a:endParaRPr>
          </a:p>
          <a:p>
            <a:pPr marL="0" indent="0">
              <a:buNone/>
            </a:pPr>
            <a:r>
              <a:rPr lang="en-US" sz="2400">
                <a:latin typeface="Arial"/>
                <a:cs typeface="Arial"/>
              </a:rPr>
              <a:t>… hoe dan </a:t>
            </a:r>
            <a:r>
              <a:rPr lang="en-US" sz="2400" err="1">
                <a:latin typeface="Arial"/>
                <a:cs typeface="Arial"/>
              </a:rPr>
              <a:t>wel</a:t>
            </a:r>
            <a:r>
              <a:rPr lang="en-US" sz="2400">
                <a:latin typeface="Arial"/>
                <a:cs typeface="Arial"/>
              </a:rPr>
              <a:t>: </a:t>
            </a:r>
            <a:r>
              <a:rPr lang="en-US" sz="2400" err="1">
                <a:latin typeface="Arial"/>
                <a:cs typeface="Arial"/>
              </a:rPr>
              <a:t>invulling</a:t>
            </a:r>
            <a:r>
              <a:rPr lang="en-US" sz="2400">
                <a:latin typeface="Arial"/>
                <a:cs typeface="Arial"/>
              </a:rPr>
              <a:t> van (de) </a:t>
            </a:r>
            <a:r>
              <a:rPr lang="en-US" sz="2400" err="1">
                <a:latin typeface="Arial"/>
                <a:cs typeface="Arial"/>
              </a:rPr>
              <a:t>toekomst</a:t>
            </a:r>
            <a:endParaRPr lang="en-US" sz="2400">
              <a:latin typeface="Arial"/>
              <a:cs typeface="Arial"/>
            </a:endParaRPr>
          </a:p>
          <a:p>
            <a:pPr marL="0" indent="0">
              <a:buNone/>
            </a:pPr>
            <a:endParaRPr lang="en-US" sz="2400">
              <a:latin typeface="Arial"/>
              <a:cs typeface="Arial"/>
            </a:endParaRPr>
          </a:p>
          <a:p>
            <a:pPr marL="179705" indent="-179705"/>
            <a:r>
              <a:rPr lang="en-US" sz="2400">
                <a:latin typeface="Arial"/>
                <a:cs typeface="Arial"/>
              </a:rPr>
              <a:t>De </a:t>
            </a:r>
            <a:r>
              <a:rPr lang="en-US" sz="2400" err="1">
                <a:latin typeface="Arial"/>
                <a:cs typeface="Arial"/>
              </a:rPr>
              <a:t>toekomst</a:t>
            </a:r>
            <a:r>
              <a:rPr lang="en-US" sz="2400">
                <a:latin typeface="Arial"/>
                <a:cs typeface="Arial"/>
              </a:rPr>
              <a:t> is </a:t>
            </a:r>
            <a:r>
              <a:rPr lang="en-US" sz="2400" err="1">
                <a:latin typeface="Arial"/>
                <a:cs typeface="Arial"/>
              </a:rPr>
              <a:t>gedetermineerd</a:t>
            </a:r>
            <a:r>
              <a:rPr lang="en-US" sz="2400">
                <a:latin typeface="Arial"/>
                <a:cs typeface="Arial"/>
              </a:rPr>
              <a:t> (zo </a:t>
            </a:r>
            <a:r>
              <a:rPr lang="en-US" sz="2400" err="1">
                <a:latin typeface="Arial"/>
                <a:cs typeface="Arial"/>
              </a:rPr>
              <a:t>zien</a:t>
            </a:r>
            <a:r>
              <a:rPr lang="en-US" sz="2400">
                <a:latin typeface="Arial"/>
                <a:cs typeface="Arial"/>
              </a:rPr>
              <a:t> we </a:t>
            </a:r>
            <a:r>
              <a:rPr lang="en-US" sz="2400" err="1">
                <a:latin typeface="Arial"/>
                <a:cs typeface="Arial"/>
              </a:rPr>
              <a:t>dit</a:t>
            </a:r>
            <a:r>
              <a:rPr lang="en-US" sz="2400">
                <a:latin typeface="Arial"/>
                <a:cs typeface="Arial"/>
              </a:rPr>
              <a:t> </a:t>
            </a:r>
            <a:r>
              <a:rPr lang="en-US" sz="2400" err="1">
                <a:latin typeface="Arial"/>
                <a:cs typeface="Arial"/>
              </a:rPr>
              <a:t>niet</a:t>
            </a:r>
            <a:r>
              <a:rPr lang="en-US" sz="2400">
                <a:latin typeface="Arial"/>
                <a:cs typeface="Arial"/>
              </a:rPr>
              <a:t> </a:t>
            </a:r>
            <a:r>
              <a:rPr lang="en-US" sz="2400" err="1">
                <a:latin typeface="Arial"/>
                <a:cs typeface="Arial"/>
              </a:rPr>
              <a:t>meer</a:t>
            </a:r>
            <a:r>
              <a:rPr lang="en-US" sz="2400">
                <a:latin typeface="Arial"/>
                <a:cs typeface="Arial"/>
              </a:rPr>
              <a:t>)</a:t>
            </a:r>
          </a:p>
          <a:p>
            <a:pPr marL="179705" indent="-179705"/>
            <a:r>
              <a:rPr lang="en-US" sz="2400">
                <a:latin typeface="Arial"/>
                <a:cs typeface="Arial"/>
              </a:rPr>
              <a:t>De </a:t>
            </a:r>
            <a:r>
              <a:rPr lang="en-US" sz="2400" err="1">
                <a:latin typeface="Arial"/>
                <a:cs typeface="Arial"/>
              </a:rPr>
              <a:t>toekomst</a:t>
            </a:r>
            <a:r>
              <a:rPr lang="en-US" sz="2400">
                <a:latin typeface="Arial"/>
                <a:cs typeface="Arial"/>
              </a:rPr>
              <a:t> is </a:t>
            </a:r>
            <a:r>
              <a:rPr lang="en-US" sz="2400" err="1">
                <a:latin typeface="Arial"/>
                <a:cs typeface="Arial"/>
              </a:rPr>
              <a:t>helemaal</a:t>
            </a:r>
            <a:r>
              <a:rPr lang="en-US" sz="2400">
                <a:latin typeface="Arial"/>
                <a:cs typeface="Arial"/>
              </a:rPr>
              <a:t> </a:t>
            </a:r>
            <a:r>
              <a:rPr lang="en-US" sz="2400" err="1">
                <a:latin typeface="Arial"/>
                <a:cs typeface="Arial"/>
              </a:rPr>
              <a:t>maakbaar</a:t>
            </a:r>
            <a:r>
              <a:rPr lang="en-US" sz="2400">
                <a:latin typeface="Arial"/>
                <a:cs typeface="Arial"/>
              </a:rPr>
              <a:t> (zo </a:t>
            </a:r>
            <a:r>
              <a:rPr lang="en-US" sz="2400" err="1">
                <a:latin typeface="Arial"/>
                <a:cs typeface="Arial"/>
              </a:rPr>
              <a:t>zien</a:t>
            </a:r>
            <a:r>
              <a:rPr lang="en-US" sz="2400">
                <a:latin typeface="Arial"/>
                <a:cs typeface="Arial"/>
              </a:rPr>
              <a:t> we </a:t>
            </a:r>
            <a:r>
              <a:rPr lang="en-US" sz="2400" err="1">
                <a:latin typeface="Arial"/>
                <a:cs typeface="Arial"/>
              </a:rPr>
              <a:t>dit</a:t>
            </a:r>
            <a:r>
              <a:rPr lang="en-US" sz="2400">
                <a:latin typeface="Arial"/>
                <a:cs typeface="Arial"/>
              </a:rPr>
              <a:t> </a:t>
            </a:r>
            <a:r>
              <a:rPr lang="en-US" sz="2400" err="1">
                <a:latin typeface="Arial"/>
                <a:cs typeface="Arial"/>
              </a:rPr>
              <a:t>niet</a:t>
            </a:r>
            <a:r>
              <a:rPr lang="en-US" sz="2400">
                <a:latin typeface="Arial"/>
                <a:cs typeface="Arial"/>
              </a:rPr>
              <a:t> </a:t>
            </a:r>
            <a:r>
              <a:rPr lang="en-US" sz="2400" err="1">
                <a:latin typeface="Arial"/>
                <a:cs typeface="Arial"/>
              </a:rPr>
              <a:t>meer</a:t>
            </a:r>
            <a:r>
              <a:rPr lang="en-US" sz="2400">
                <a:latin typeface="Arial"/>
                <a:cs typeface="Arial"/>
              </a:rPr>
              <a:t>)</a:t>
            </a:r>
          </a:p>
          <a:p>
            <a:pPr marL="179705" indent="-179705"/>
            <a:endParaRPr lang="en-US" sz="2400">
              <a:latin typeface="Arial"/>
              <a:cs typeface="Arial"/>
            </a:endParaRPr>
          </a:p>
          <a:p>
            <a:pPr marL="179705" indent="-179705"/>
            <a:r>
              <a:rPr lang="en-US" sz="2400" b="1">
                <a:latin typeface="Arial"/>
                <a:cs typeface="Arial"/>
              </a:rPr>
              <a:t>De </a:t>
            </a:r>
            <a:r>
              <a:rPr lang="en-US" sz="2400" b="1" err="1">
                <a:latin typeface="Arial"/>
                <a:cs typeface="Arial"/>
              </a:rPr>
              <a:t>toekomst</a:t>
            </a:r>
            <a:r>
              <a:rPr lang="en-US" sz="2400" b="1">
                <a:latin typeface="Arial"/>
                <a:cs typeface="Arial"/>
              </a:rPr>
              <a:t> is open, maar </a:t>
            </a:r>
            <a:r>
              <a:rPr lang="en-US" sz="2400" b="1" err="1">
                <a:latin typeface="Arial"/>
                <a:cs typeface="Arial"/>
              </a:rPr>
              <a:t>niet</a:t>
            </a:r>
            <a:r>
              <a:rPr lang="en-US" sz="2400" b="1">
                <a:latin typeface="Arial"/>
                <a:cs typeface="Arial"/>
              </a:rPr>
              <a:t> </a:t>
            </a:r>
            <a:r>
              <a:rPr lang="en-US" sz="2400" b="1" err="1">
                <a:latin typeface="Arial"/>
                <a:cs typeface="Arial"/>
              </a:rPr>
              <a:t>leeg</a:t>
            </a:r>
            <a:endParaRPr lang="en-US" sz="2400">
              <a:latin typeface="Arial"/>
              <a:cs typeface="Arial"/>
            </a:endParaRPr>
          </a:p>
          <a:p>
            <a:pPr marL="179705" indent="-179705"/>
            <a:endParaRPr lang="en-US" sz="2400"/>
          </a:p>
        </p:txBody>
      </p:sp>
      <p:pic>
        <p:nvPicPr>
          <p:cNvPr id="5" name="Picture 4" descr="Logo's Radboud Universiteit - Radboud Universiteit">
            <a:extLst>
              <a:ext uri="{FF2B5EF4-FFF2-40B4-BE49-F238E27FC236}">
                <a16:creationId xmlns:a16="http://schemas.microsoft.com/office/drawing/2014/main" id="{17CD6484-8E97-0522-978F-ADF469D55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8B44756A-69B9-D5C7-1253-6CD45927B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94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7BF1-9E88-16BD-E076-6F22676FA9C0}"/>
              </a:ext>
            </a:extLst>
          </p:cNvPr>
          <p:cNvSpPr>
            <a:spLocks noGrp="1"/>
          </p:cNvSpPr>
          <p:nvPr>
            <p:ph type="title"/>
          </p:nvPr>
        </p:nvSpPr>
        <p:spPr/>
        <p:txBody>
          <a:bodyPr/>
          <a:lstStyle/>
          <a:p>
            <a:r>
              <a:rPr lang="en-US">
                <a:latin typeface="Avenir Next Condensed Medium"/>
                <a:cs typeface="Arial"/>
              </a:rPr>
              <a:t>Denken over </a:t>
            </a:r>
            <a:r>
              <a:rPr lang="en-US" err="1">
                <a:latin typeface="Avenir Next Condensed Medium"/>
                <a:cs typeface="Arial"/>
              </a:rPr>
              <a:t>toekomsten</a:t>
            </a:r>
            <a:endParaRPr lang="en-US">
              <a:latin typeface="Avenir Next Condensed Medium"/>
              <a:cs typeface="Arial"/>
            </a:endParaRPr>
          </a:p>
        </p:txBody>
      </p:sp>
      <p:sp>
        <p:nvSpPr>
          <p:cNvPr id="3" name="Text Placeholder 2">
            <a:extLst>
              <a:ext uri="{FF2B5EF4-FFF2-40B4-BE49-F238E27FC236}">
                <a16:creationId xmlns:a16="http://schemas.microsoft.com/office/drawing/2014/main" id="{1EFA91BF-C7BB-926C-1875-5A3D694AEAEC}"/>
              </a:ext>
            </a:extLst>
          </p:cNvPr>
          <p:cNvSpPr>
            <a:spLocks noGrp="1"/>
          </p:cNvSpPr>
          <p:nvPr>
            <p:ph type="body" sz="quarter" idx="11"/>
          </p:nvPr>
        </p:nvSpPr>
        <p:spPr/>
        <p:txBody>
          <a:bodyPr/>
          <a:lstStyle/>
          <a:p>
            <a:endParaRPr lang="en-US"/>
          </a:p>
        </p:txBody>
      </p:sp>
      <p:pic>
        <p:nvPicPr>
          <p:cNvPr id="8" name="Picture 8">
            <a:extLst>
              <a:ext uri="{FF2B5EF4-FFF2-40B4-BE49-F238E27FC236}">
                <a16:creationId xmlns:a16="http://schemas.microsoft.com/office/drawing/2014/main" id="{DB00FC1C-6B35-FFAB-38C5-26BC7C9B2325}"/>
              </a:ext>
            </a:extLst>
          </p:cNvPr>
          <p:cNvPicPr>
            <a:picLocks noChangeAspect="1"/>
          </p:cNvPicPr>
          <p:nvPr/>
        </p:nvPicPr>
        <p:blipFill rotWithShape="1">
          <a:blip r:embed="rId3"/>
          <a:srcRect l="37867" t="56719" r="24266" b="16056"/>
          <a:stretch/>
        </p:blipFill>
        <p:spPr>
          <a:xfrm>
            <a:off x="1922208" y="2399379"/>
            <a:ext cx="7818865" cy="3162229"/>
          </a:xfrm>
          <a:prstGeom prst="rect">
            <a:avLst/>
          </a:prstGeom>
        </p:spPr>
      </p:pic>
      <p:pic>
        <p:nvPicPr>
          <p:cNvPr id="4" name="Picture 4" descr="Logo's Radboud Universiteit - Radboud Universiteit">
            <a:extLst>
              <a:ext uri="{FF2B5EF4-FFF2-40B4-BE49-F238E27FC236}">
                <a16:creationId xmlns:a16="http://schemas.microsoft.com/office/drawing/2014/main" id="{F8DF3519-5D3F-DD02-0E2F-FD390E449F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 picture containing text, clipart&#10;&#10;Description automatically generated">
            <a:extLst>
              <a:ext uri="{FF2B5EF4-FFF2-40B4-BE49-F238E27FC236}">
                <a16:creationId xmlns:a16="http://schemas.microsoft.com/office/drawing/2014/main" id="{8679420E-B630-497B-6630-0B5A9D130B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11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s Radboud Universiteit - Radboud Universiteit">
            <a:extLst>
              <a:ext uri="{FF2B5EF4-FFF2-40B4-BE49-F238E27FC236}">
                <a16:creationId xmlns:a16="http://schemas.microsoft.com/office/drawing/2014/main" id="{89D2CEE2-50BF-60AB-C9C7-3207D5B7B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clipart&#10;&#10;Description automatically generated">
            <a:extLst>
              <a:ext uri="{FF2B5EF4-FFF2-40B4-BE49-F238E27FC236}">
                <a16:creationId xmlns:a16="http://schemas.microsoft.com/office/drawing/2014/main" id="{1AA25294-E76D-2607-A48B-8D8803910D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BEA0258-B3AF-8EE2-D8B1-9831835009D0}"/>
              </a:ext>
            </a:extLst>
          </p:cNvPr>
          <p:cNvSpPr>
            <a:spLocks noGrp="1"/>
          </p:cNvSpPr>
          <p:nvPr>
            <p:ph type="title"/>
          </p:nvPr>
        </p:nvSpPr>
        <p:spPr/>
        <p:txBody>
          <a:bodyPr/>
          <a:lstStyle/>
          <a:p>
            <a:r>
              <a:rPr lang="en-US">
                <a:latin typeface="Avenir Next Condensed Medium"/>
                <a:cs typeface="Arial"/>
              </a:rPr>
              <a:t>Maken (</a:t>
            </a:r>
            <a:r>
              <a:rPr lang="en-US" err="1">
                <a:latin typeface="Avenir Next Condensed Medium"/>
                <a:cs typeface="Arial"/>
              </a:rPr>
              <a:t>en</a:t>
            </a:r>
            <a:r>
              <a:rPr lang="en-US">
                <a:latin typeface="Avenir Next Condensed Medium"/>
                <a:cs typeface="Arial"/>
              </a:rPr>
              <a:t> </a:t>
            </a:r>
            <a:r>
              <a:rPr lang="en-US" err="1">
                <a:latin typeface="Avenir Next Condensed Medium"/>
                <a:cs typeface="Arial"/>
              </a:rPr>
              <a:t>afsluiten</a:t>
            </a:r>
            <a:r>
              <a:rPr lang="en-US">
                <a:latin typeface="Avenir Next Condensed Medium"/>
                <a:cs typeface="Arial"/>
              </a:rPr>
              <a:t>) van </a:t>
            </a:r>
            <a:r>
              <a:rPr lang="en-US" err="1">
                <a:latin typeface="Avenir Next Condensed Medium"/>
                <a:cs typeface="Arial"/>
              </a:rPr>
              <a:t>toekomsten</a:t>
            </a:r>
            <a:endParaRPr lang="en-US">
              <a:latin typeface="Avenir Next Condensed Medium"/>
              <a:cs typeface="Arial"/>
            </a:endParaRPr>
          </a:p>
        </p:txBody>
      </p:sp>
      <p:sp>
        <p:nvSpPr>
          <p:cNvPr id="3" name="Text Placeholder 2">
            <a:extLst>
              <a:ext uri="{FF2B5EF4-FFF2-40B4-BE49-F238E27FC236}">
                <a16:creationId xmlns:a16="http://schemas.microsoft.com/office/drawing/2014/main" id="{F77B800D-2EFE-C876-40A6-AB0ABD7F9D7B}"/>
              </a:ext>
            </a:extLst>
          </p:cNvPr>
          <p:cNvSpPr>
            <a:spLocks noGrp="1"/>
          </p:cNvSpPr>
          <p:nvPr>
            <p:ph type="body" sz="quarter" idx="11"/>
          </p:nvPr>
        </p:nvSpPr>
        <p:spPr>
          <a:xfrm>
            <a:off x="838200" y="1958768"/>
            <a:ext cx="10515600" cy="4248000"/>
          </a:xfrm>
        </p:spPr>
        <p:txBody>
          <a:bodyPr vert="horz" lIns="91440" tIns="45720" rIns="91440" bIns="45720" rtlCol="0" anchor="t">
            <a:normAutofit/>
          </a:bodyPr>
          <a:lstStyle/>
          <a:p>
            <a:pPr marL="179705" indent="-179705"/>
            <a:r>
              <a:rPr lang="en-US">
                <a:latin typeface="Arial"/>
                <a:cs typeface="Arial"/>
              </a:rPr>
              <a:t>Door </a:t>
            </a:r>
            <a:r>
              <a:rPr lang="en-US" err="1">
                <a:latin typeface="Arial"/>
                <a:cs typeface="Arial"/>
              </a:rPr>
              <a:t>keuzes</a:t>
            </a:r>
            <a:r>
              <a:rPr lang="en-US">
                <a:latin typeface="Arial"/>
                <a:cs typeface="Arial"/>
              </a:rPr>
              <a:t> die we nu </a:t>
            </a:r>
            <a:r>
              <a:rPr lang="en-US" err="1">
                <a:latin typeface="Arial"/>
                <a:cs typeface="Arial"/>
              </a:rPr>
              <a:t>maken</a:t>
            </a:r>
            <a:r>
              <a:rPr lang="en-US">
                <a:latin typeface="Arial"/>
                <a:cs typeface="Arial"/>
              </a:rPr>
              <a:t>, </a:t>
            </a:r>
            <a:r>
              <a:rPr lang="en-US" err="1">
                <a:latin typeface="Arial"/>
                <a:cs typeface="Arial"/>
              </a:rPr>
              <a:t>sorteren</a:t>
            </a:r>
            <a:r>
              <a:rPr lang="en-US">
                <a:latin typeface="Arial"/>
                <a:cs typeface="Arial"/>
              </a:rPr>
              <a:t> we </a:t>
            </a:r>
            <a:r>
              <a:rPr lang="en-US" err="1">
                <a:latin typeface="Arial"/>
                <a:cs typeface="Arial"/>
              </a:rPr>
              <a:t>bepaalde</a:t>
            </a:r>
            <a:r>
              <a:rPr lang="en-US">
                <a:latin typeface="Arial"/>
                <a:cs typeface="Arial"/>
              </a:rPr>
              <a:t> </a:t>
            </a:r>
            <a:r>
              <a:rPr lang="en-US" err="1">
                <a:latin typeface="Arial"/>
                <a:cs typeface="Arial"/>
              </a:rPr>
              <a:t>toekomsten</a:t>
            </a:r>
            <a:r>
              <a:rPr lang="en-US">
                <a:latin typeface="Arial"/>
                <a:cs typeface="Arial"/>
              </a:rPr>
              <a:t> </a:t>
            </a:r>
            <a:r>
              <a:rPr lang="en-US" err="1">
                <a:latin typeface="Arial"/>
                <a:cs typeface="Arial"/>
              </a:rPr>
              <a:t>voor</a:t>
            </a:r>
            <a:r>
              <a:rPr lang="en-US">
                <a:latin typeface="Arial"/>
                <a:cs typeface="Arial"/>
              </a:rPr>
              <a:t> </a:t>
            </a:r>
            <a:r>
              <a:rPr lang="en-US" err="1">
                <a:latin typeface="Arial"/>
                <a:cs typeface="Arial"/>
              </a:rPr>
              <a:t>en</a:t>
            </a:r>
            <a:r>
              <a:rPr lang="en-US">
                <a:latin typeface="Arial"/>
                <a:cs typeface="Arial"/>
              </a:rPr>
              <a:t> </a:t>
            </a:r>
            <a:r>
              <a:rPr lang="en-US" err="1">
                <a:latin typeface="Arial"/>
                <a:cs typeface="Arial"/>
              </a:rPr>
              <a:t>sluiten</a:t>
            </a:r>
            <a:r>
              <a:rPr lang="en-US">
                <a:latin typeface="Arial"/>
                <a:cs typeface="Arial"/>
              </a:rPr>
              <a:t> we </a:t>
            </a:r>
            <a:r>
              <a:rPr lang="en-US" err="1">
                <a:latin typeface="Arial"/>
                <a:cs typeface="Arial"/>
              </a:rPr>
              <a:t>andere</a:t>
            </a:r>
            <a:r>
              <a:rPr lang="en-US">
                <a:latin typeface="Arial"/>
                <a:cs typeface="Arial"/>
              </a:rPr>
              <a:t> </a:t>
            </a:r>
            <a:r>
              <a:rPr lang="en-US" err="1">
                <a:latin typeface="Arial"/>
                <a:cs typeface="Arial"/>
              </a:rPr>
              <a:t>toekomsten</a:t>
            </a:r>
            <a:r>
              <a:rPr lang="en-US">
                <a:latin typeface="Arial"/>
                <a:cs typeface="Arial"/>
              </a:rPr>
              <a:t> de pas </a:t>
            </a:r>
            <a:r>
              <a:rPr lang="en-US" err="1">
                <a:latin typeface="Arial"/>
                <a:cs typeface="Arial"/>
              </a:rPr>
              <a:t>af</a:t>
            </a:r>
            <a:r>
              <a:rPr lang="en-US">
                <a:latin typeface="Arial"/>
                <a:cs typeface="Arial"/>
              </a:rPr>
              <a:t>.</a:t>
            </a:r>
          </a:p>
          <a:p>
            <a:pPr marL="179705" indent="-179705"/>
            <a:endParaRPr lang="en-US">
              <a:latin typeface="Arial"/>
              <a:cs typeface="Arial"/>
            </a:endParaRPr>
          </a:p>
          <a:p>
            <a:pPr marL="179705" indent="-179705"/>
            <a:r>
              <a:rPr lang="en-US" err="1">
                <a:latin typeface="Arial"/>
                <a:cs typeface="Arial"/>
              </a:rPr>
              <a:t>Bijvoorbeeld</a:t>
            </a:r>
            <a:r>
              <a:rPr lang="en-US">
                <a:latin typeface="Arial"/>
                <a:cs typeface="Arial"/>
              </a:rPr>
              <a:t> door </a:t>
            </a:r>
            <a:r>
              <a:rPr lang="en-US" err="1">
                <a:latin typeface="Arial"/>
                <a:cs typeface="Arial"/>
              </a:rPr>
              <a:t>te</a:t>
            </a:r>
            <a:r>
              <a:rPr lang="en-US">
                <a:latin typeface="Arial"/>
                <a:cs typeface="Arial"/>
              </a:rPr>
              <a:t> </a:t>
            </a:r>
            <a:r>
              <a:rPr lang="en-US" err="1">
                <a:latin typeface="Arial"/>
                <a:cs typeface="Arial"/>
              </a:rPr>
              <a:t>investeren</a:t>
            </a:r>
            <a:r>
              <a:rPr lang="en-US">
                <a:latin typeface="Arial"/>
                <a:cs typeface="Arial"/>
              </a:rPr>
              <a:t> in </a:t>
            </a:r>
            <a:r>
              <a:rPr lang="en-US" err="1">
                <a:latin typeface="Arial"/>
                <a:cs typeface="Arial"/>
              </a:rPr>
              <a:t>bepaalde</a:t>
            </a:r>
            <a:r>
              <a:rPr lang="en-US">
                <a:latin typeface="Arial"/>
                <a:cs typeface="Arial"/>
              </a:rPr>
              <a:t> </a:t>
            </a:r>
            <a:r>
              <a:rPr lang="en-US" err="1">
                <a:latin typeface="Arial"/>
                <a:cs typeface="Arial"/>
              </a:rPr>
              <a:t>techniek</a:t>
            </a:r>
            <a:r>
              <a:rPr lang="en-US">
                <a:latin typeface="Arial"/>
                <a:cs typeface="Arial"/>
              </a:rPr>
              <a:t>, is er </a:t>
            </a:r>
            <a:r>
              <a:rPr lang="en-US" err="1">
                <a:latin typeface="Arial"/>
                <a:cs typeface="Arial"/>
              </a:rPr>
              <a:t>een</a:t>
            </a:r>
            <a:r>
              <a:rPr lang="en-US">
                <a:latin typeface="Arial"/>
                <a:cs typeface="Arial"/>
              </a:rPr>
              <a:t> </a:t>
            </a:r>
            <a:r>
              <a:rPr lang="en-US" err="1">
                <a:latin typeface="Arial"/>
                <a:cs typeface="Arial"/>
              </a:rPr>
              <a:t>kans</a:t>
            </a:r>
            <a:r>
              <a:rPr lang="en-US">
                <a:latin typeface="Arial"/>
                <a:cs typeface="Arial"/>
              </a:rPr>
              <a:t> </a:t>
            </a:r>
            <a:r>
              <a:rPr lang="en-US" err="1">
                <a:latin typeface="Arial"/>
                <a:cs typeface="Arial"/>
              </a:rPr>
              <a:t>dat</a:t>
            </a:r>
            <a:r>
              <a:rPr lang="en-US">
                <a:latin typeface="Arial"/>
                <a:cs typeface="Arial"/>
              </a:rPr>
              <a:t> die </a:t>
            </a:r>
            <a:r>
              <a:rPr lang="en-US" err="1">
                <a:latin typeface="Arial"/>
                <a:cs typeface="Arial"/>
              </a:rPr>
              <a:t>techniek</a:t>
            </a:r>
            <a:r>
              <a:rPr lang="en-US">
                <a:latin typeface="Arial"/>
                <a:cs typeface="Arial"/>
              </a:rPr>
              <a:t> </a:t>
            </a:r>
            <a:r>
              <a:rPr lang="en-US" err="1">
                <a:latin typeface="Arial"/>
                <a:cs typeface="Arial"/>
              </a:rPr>
              <a:t>een</a:t>
            </a:r>
            <a:r>
              <a:rPr lang="en-US">
                <a:latin typeface="Arial"/>
                <a:cs typeface="Arial"/>
              </a:rPr>
              <a:t> </a:t>
            </a:r>
            <a:r>
              <a:rPr lang="en-US" err="1">
                <a:latin typeface="Arial"/>
                <a:cs typeface="Arial"/>
              </a:rPr>
              <a:t>rol</a:t>
            </a:r>
            <a:r>
              <a:rPr lang="en-US">
                <a:latin typeface="Arial"/>
                <a:cs typeface="Arial"/>
              </a:rPr>
              <a:t> </a:t>
            </a:r>
            <a:r>
              <a:rPr lang="en-US" err="1">
                <a:latin typeface="Arial"/>
                <a:cs typeface="Arial"/>
              </a:rPr>
              <a:t>gaat</a:t>
            </a:r>
            <a:r>
              <a:rPr lang="en-US">
                <a:latin typeface="Arial"/>
                <a:cs typeface="Arial"/>
              </a:rPr>
              <a:t> </a:t>
            </a:r>
            <a:r>
              <a:rPr lang="en-US" err="1">
                <a:latin typeface="Arial"/>
                <a:cs typeface="Arial"/>
              </a:rPr>
              <a:t>spelen</a:t>
            </a:r>
            <a:r>
              <a:rPr lang="en-US">
                <a:latin typeface="Arial"/>
                <a:cs typeface="Arial"/>
              </a:rPr>
              <a:t>. Door er </a:t>
            </a:r>
            <a:r>
              <a:rPr lang="en-US" err="1">
                <a:latin typeface="Arial"/>
                <a:cs typeface="Arial"/>
              </a:rPr>
              <a:t>niet</a:t>
            </a:r>
            <a:r>
              <a:rPr lang="en-US">
                <a:latin typeface="Arial"/>
                <a:cs typeface="Arial"/>
              </a:rPr>
              <a:t> in </a:t>
            </a:r>
            <a:r>
              <a:rPr lang="en-US" err="1">
                <a:latin typeface="Arial"/>
                <a:cs typeface="Arial"/>
              </a:rPr>
              <a:t>te</a:t>
            </a:r>
            <a:r>
              <a:rPr lang="en-US">
                <a:latin typeface="Arial"/>
                <a:cs typeface="Arial"/>
              </a:rPr>
              <a:t> </a:t>
            </a:r>
            <a:r>
              <a:rPr lang="en-US" err="1">
                <a:latin typeface="Arial"/>
                <a:cs typeface="Arial"/>
              </a:rPr>
              <a:t>investeren</a:t>
            </a:r>
            <a:r>
              <a:rPr lang="en-US">
                <a:latin typeface="Arial"/>
                <a:cs typeface="Arial"/>
              </a:rPr>
              <a:t>, </a:t>
            </a:r>
            <a:r>
              <a:rPr lang="en-US" err="1">
                <a:latin typeface="Arial"/>
                <a:cs typeface="Arial"/>
              </a:rPr>
              <a:t>maken</a:t>
            </a:r>
            <a:r>
              <a:rPr lang="en-US">
                <a:latin typeface="Arial"/>
                <a:cs typeface="Arial"/>
              </a:rPr>
              <a:t> we het </a:t>
            </a:r>
            <a:r>
              <a:rPr lang="en-US" err="1">
                <a:latin typeface="Arial"/>
                <a:cs typeface="Arial"/>
              </a:rPr>
              <a:t>juist</a:t>
            </a:r>
            <a:r>
              <a:rPr lang="en-US">
                <a:latin typeface="Arial"/>
                <a:cs typeface="Arial"/>
              </a:rPr>
              <a:t> </a:t>
            </a:r>
            <a:r>
              <a:rPr lang="en-US" err="1">
                <a:latin typeface="Arial"/>
                <a:cs typeface="Arial"/>
              </a:rPr>
              <a:t>moeilijk</a:t>
            </a:r>
            <a:r>
              <a:rPr lang="en-US">
                <a:latin typeface="Arial"/>
                <a:cs typeface="Arial"/>
              </a:rPr>
              <a:t> </a:t>
            </a:r>
            <a:r>
              <a:rPr lang="en-US" err="1">
                <a:latin typeface="Arial"/>
                <a:cs typeface="Arial"/>
              </a:rPr>
              <a:t>voor</a:t>
            </a:r>
            <a:r>
              <a:rPr lang="en-US">
                <a:latin typeface="Arial"/>
                <a:cs typeface="Arial"/>
              </a:rPr>
              <a:t> die </a:t>
            </a:r>
            <a:r>
              <a:rPr lang="en-US" err="1">
                <a:latin typeface="Arial"/>
                <a:cs typeface="Arial"/>
              </a:rPr>
              <a:t>techniek</a:t>
            </a:r>
            <a:r>
              <a:rPr lang="en-US">
                <a:latin typeface="Arial"/>
                <a:cs typeface="Arial"/>
              </a:rPr>
              <a:t>.</a:t>
            </a:r>
          </a:p>
          <a:p>
            <a:pPr marL="179705" indent="-179705"/>
            <a:endParaRPr lang="en-US">
              <a:latin typeface="Arial"/>
              <a:cs typeface="Arial"/>
            </a:endParaRPr>
          </a:p>
          <a:p>
            <a:pPr marL="179705" indent="-179705"/>
            <a:r>
              <a:rPr lang="en-US">
                <a:latin typeface="Arial"/>
                <a:cs typeface="Arial"/>
              </a:rPr>
              <a:t>Een </a:t>
            </a:r>
            <a:r>
              <a:rPr lang="en-US" err="1">
                <a:latin typeface="Arial"/>
                <a:cs typeface="Arial"/>
              </a:rPr>
              <a:t>ander</a:t>
            </a:r>
            <a:r>
              <a:rPr lang="en-US">
                <a:latin typeface="Arial"/>
                <a:cs typeface="Arial"/>
              </a:rPr>
              <a:t> </a:t>
            </a:r>
            <a:r>
              <a:rPr lang="en-US" err="1">
                <a:latin typeface="Arial"/>
                <a:cs typeface="Arial"/>
              </a:rPr>
              <a:t>voorbeeld</a:t>
            </a:r>
            <a:r>
              <a:rPr lang="en-US">
                <a:latin typeface="Arial"/>
                <a:cs typeface="Arial"/>
              </a:rPr>
              <a:t> is </a:t>
            </a:r>
            <a:r>
              <a:rPr lang="en-US" err="1">
                <a:latin typeface="Arial"/>
                <a:cs typeface="Arial"/>
              </a:rPr>
              <a:t>als</a:t>
            </a:r>
            <a:r>
              <a:rPr lang="en-US">
                <a:latin typeface="Arial"/>
                <a:cs typeface="Arial"/>
              </a:rPr>
              <a:t> we </a:t>
            </a:r>
            <a:r>
              <a:rPr lang="en-US" err="1">
                <a:latin typeface="Arial"/>
                <a:cs typeface="Arial"/>
              </a:rPr>
              <a:t>dieselauto’s</a:t>
            </a:r>
            <a:r>
              <a:rPr lang="en-US">
                <a:latin typeface="Arial"/>
                <a:cs typeface="Arial"/>
              </a:rPr>
              <a:t> </a:t>
            </a:r>
            <a:r>
              <a:rPr lang="en-US" err="1">
                <a:latin typeface="Arial"/>
                <a:cs typeface="Arial"/>
              </a:rPr>
              <a:t>blijven</a:t>
            </a:r>
            <a:r>
              <a:rPr lang="en-US">
                <a:latin typeface="Arial"/>
                <a:cs typeface="Arial"/>
              </a:rPr>
              <a:t> </a:t>
            </a:r>
            <a:r>
              <a:rPr lang="en-US" err="1">
                <a:latin typeface="Arial"/>
                <a:cs typeface="Arial"/>
              </a:rPr>
              <a:t>produceren</a:t>
            </a:r>
            <a:r>
              <a:rPr lang="en-US">
                <a:latin typeface="Arial"/>
                <a:cs typeface="Arial"/>
              </a:rPr>
              <a:t>, we </a:t>
            </a:r>
            <a:r>
              <a:rPr lang="en-US" err="1">
                <a:latin typeface="Arial"/>
                <a:cs typeface="Arial"/>
              </a:rPr>
              <a:t>een</a:t>
            </a:r>
            <a:r>
              <a:rPr lang="en-US">
                <a:latin typeface="Arial"/>
                <a:cs typeface="Arial"/>
              </a:rPr>
              <a:t> </a:t>
            </a:r>
            <a:r>
              <a:rPr lang="en-US" err="1">
                <a:latin typeface="Arial"/>
                <a:cs typeface="Arial"/>
              </a:rPr>
              <a:t>toekomst</a:t>
            </a:r>
            <a:r>
              <a:rPr lang="en-US">
                <a:latin typeface="Arial"/>
                <a:cs typeface="Arial"/>
              </a:rPr>
              <a:t> </a:t>
            </a:r>
            <a:r>
              <a:rPr lang="en-US" err="1">
                <a:latin typeface="Arial"/>
                <a:cs typeface="Arial"/>
              </a:rPr>
              <a:t>voorsorteren</a:t>
            </a:r>
            <a:r>
              <a:rPr lang="en-US">
                <a:latin typeface="Arial"/>
                <a:cs typeface="Arial"/>
              </a:rPr>
              <a:t> </a:t>
            </a:r>
            <a:r>
              <a:rPr lang="en-US" err="1">
                <a:latin typeface="Arial"/>
                <a:cs typeface="Arial"/>
              </a:rPr>
              <a:t>waarin</a:t>
            </a:r>
            <a:r>
              <a:rPr lang="en-US">
                <a:latin typeface="Arial"/>
                <a:cs typeface="Arial"/>
              </a:rPr>
              <a:t> </a:t>
            </a:r>
            <a:r>
              <a:rPr lang="en-US" err="1">
                <a:latin typeface="Arial"/>
                <a:cs typeface="Arial"/>
              </a:rPr>
              <a:t>dit</a:t>
            </a:r>
            <a:r>
              <a:rPr lang="en-US">
                <a:latin typeface="Arial"/>
                <a:cs typeface="Arial"/>
              </a:rPr>
              <a:t> </a:t>
            </a:r>
            <a:r>
              <a:rPr lang="en-US" err="1">
                <a:latin typeface="Arial"/>
                <a:cs typeface="Arial"/>
              </a:rPr>
              <a:t>soort</a:t>
            </a:r>
            <a:r>
              <a:rPr lang="en-US">
                <a:latin typeface="Arial"/>
                <a:cs typeface="Arial"/>
              </a:rPr>
              <a:t> auto’s </a:t>
            </a:r>
            <a:r>
              <a:rPr lang="en-US" err="1">
                <a:latin typeface="Arial"/>
                <a:cs typeface="Arial"/>
              </a:rPr>
              <a:t>blijven</a:t>
            </a:r>
            <a:r>
              <a:rPr lang="en-US">
                <a:latin typeface="Arial"/>
                <a:cs typeface="Arial"/>
              </a:rPr>
              <a:t> </a:t>
            </a:r>
            <a:r>
              <a:rPr lang="en-US" err="1">
                <a:latin typeface="Arial"/>
                <a:cs typeface="Arial"/>
              </a:rPr>
              <a:t>rondrijden</a:t>
            </a:r>
            <a:r>
              <a:rPr lang="en-US">
                <a:latin typeface="Arial"/>
                <a:cs typeface="Arial"/>
              </a:rPr>
              <a:t> </a:t>
            </a:r>
            <a:r>
              <a:rPr lang="en-US" err="1">
                <a:latin typeface="Arial"/>
                <a:cs typeface="Arial"/>
              </a:rPr>
              <a:t>en</a:t>
            </a:r>
            <a:r>
              <a:rPr lang="en-US">
                <a:latin typeface="Arial"/>
                <a:cs typeface="Arial"/>
              </a:rPr>
              <a:t> </a:t>
            </a:r>
            <a:r>
              <a:rPr lang="en-US" err="1">
                <a:latin typeface="Arial"/>
                <a:cs typeface="Arial"/>
              </a:rPr>
              <a:t>dus</a:t>
            </a:r>
            <a:r>
              <a:rPr lang="en-US">
                <a:latin typeface="Arial"/>
                <a:cs typeface="Arial"/>
              </a:rPr>
              <a:t> </a:t>
            </a:r>
            <a:r>
              <a:rPr lang="en-US" err="1">
                <a:latin typeface="Arial"/>
                <a:cs typeface="Arial"/>
              </a:rPr>
              <a:t>waar</a:t>
            </a:r>
            <a:r>
              <a:rPr lang="en-US">
                <a:latin typeface="Arial"/>
                <a:cs typeface="Arial"/>
              </a:rPr>
              <a:t> </a:t>
            </a:r>
            <a:r>
              <a:rPr lang="en-US" err="1">
                <a:latin typeface="Arial"/>
                <a:cs typeface="Arial"/>
              </a:rPr>
              <a:t>milieuvervuiling</a:t>
            </a:r>
            <a:r>
              <a:rPr lang="en-US">
                <a:latin typeface="Arial"/>
                <a:cs typeface="Arial"/>
              </a:rPr>
              <a:t> </a:t>
            </a:r>
            <a:r>
              <a:rPr lang="en-US" err="1">
                <a:latin typeface="Arial"/>
                <a:cs typeface="Arial"/>
              </a:rPr>
              <a:t>blijft</a:t>
            </a:r>
            <a:r>
              <a:rPr lang="en-US">
                <a:latin typeface="Arial"/>
                <a:cs typeface="Arial"/>
              </a:rPr>
              <a:t> </a:t>
            </a:r>
            <a:r>
              <a:rPr lang="en-US" err="1">
                <a:latin typeface="Arial"/>
                <a:cs typeface="Arial"/>
              </a:rPr>
              <a:t>bestaan</a:t>
            </a:r>
            <a:r>
              <a:rPr lang="en-US">
                <a:latin typeface="Arial"/>
                <a:cs typeface="Arial"/>
              </a:rPr>
              <a:t>. </a:t>
            </a:r>
          </a:p>
          <a:p>
            <a:pPr marL="179705" indent="-179705"/>
            <a:endParaRPr lang="en-US"/>
          </a:p>
        </p:txBody>
      </p:sp>
    </p:spTree>
    <p:extLst>
      <p:ext uri="{BB962C8B-B14F-4D97-AF65-F5344CB8AC3E}">
        <p14:creationId xmlns:p14="http://schemas.microsoft.com/office/powerpoint/2010/main" val="3336048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462FC-45EB-94DA-AA33-C6F6D52AB372}"/>
              </a:ext>
            </a:extLst>
          </p:cNvPr>
          <p:cNvSpPr>
            <a:spLocks noGrp="1"/>
          </p:cNvSpPr>
          <p:nvPr>
            <p:ph type="title"/>
          </p:nvPr>
        </p:nvSpPr>
        <p:spPr/>
        <p:txBody>
          <a:bodyPr/>
          <a:lstStyle/>
          <a:p>
            <a:r>
              <a:rPr lang="en-US" err="1">
                <a:latin typeface="Avenir Next Condensed Medium"/>
                <a:cs typeface="Arial"/>
              </a:rPr>
              <a:t>Toekomstdenken</a:t>
            </a:r>
            <a:r>
              <a:rPr lang="en-US">
                <a:latin typeface="Avenir Next Condensed Medium"/>
                <a:cs typeface="Arial"/>
              </a:rPr>
              <a:t> </a:t>
            </a:r>
            <a:r>
              <a:rPr lang="en-US" err="1">
                <a:latin typeface="Avenir Next Condensed Medium"/>
                <a:cs typeface="Arial"/>
              </a:rPr>
              <a:t>en</a:t>
            </a:r>
            <a:r>
              <a:rPr lang="en-US">
                <a:latin typeface="Avenir Next Condensed Medium"/>
                <a:cs typeface="Arial"/>
              </a:rPr>
              <a:t> tools</a:t>
            </a:r>
          </a:p>
        </p:txBody>
      </p:sp>
      <p:sp>
        <p:nvSpPr>
          <p:cNvPr id="3" name="Text Placeholder 2">
            <a:extLst>
              <a:ext uri="{FF2B5EF4-FFF2-40B4-BE49-F238E27FC236}">
                <a16:creationId xmlns:a16="http://schemas.microsoft.com/office/drawing/2014/main" id="{31B3976D-DB2D-99E3-2479-E542AB6456FF}"/>
              </a:ext>
            </a:extLst>
          </p:cNvPr>
          <p:cNvSpPr>
            <a:spLocks noGrp="1"/>
          </p:cNvSpPr>
          <p:nvPr>
            <p:ph type="body" sz="quarter" idx="11"/>
          </p:nvPr>
        </p:nvSpPr>
        <p:spPr/>
        <p:txBody>
          <a:bodyPr vert="horz" lIns="91440" tIns="45720" rIns="91440" bIns="45720" rtlCol="0" anchor="t">
            <a:normAutofit/>
          </a:bodyPr>
          <a:lstStyle/>
          <a:p>
            <a:pPr marL="179705" indent="-179705"/>
            <a:r>
              <a:rPr lang="en-US" sz="2400">
                <a:latin typeface="Arial"/>
                <a:cs typeface="Arial"/>
              </a:rPr>
              <a:t>De </a:t>
            </a:r>
            <a:r>
              <a:rPr lang="en-US" sz="2400" err="1">
                <a:latin typeface="Arial"/>
                <a:cs typeface="Arial"/>
              </a:rPr>
              <a:t>wenselijke</a:t>
            </a:r>
            <a:r>
              <a:rPr lang="en-US" sz="2400">
                <a:latin typeface="Arial"/>
                <a:cs typeface="Arial"/>
              </a:rPr>
              <a:t> </a:t>
            </a:r>
            <a:r>
              <a:rPr lang="en-US" sz="2400" err="1">
                <a:latin typeface="Arial"/>
                <a:cs typeface="Arial"/>
              </a:rPr>
              <a:t>toekomst</a:t>
            </a:r>
            <a:r>
              <a:rPr lang="en-US" sz="2400">
                <a:latin typeface="Arial"/>
                <a:cs typeface="Arial"/>
              </a:rPr>
              <a:t>, het </a:t>
            </a:r>
            <a:r>
              <a:rPr lang="en-US" sz="2400" err="1">
                <a:latin typeface="Arial"/>
                <a:cs typeface="Arial"/>
              </a:rPr>
              <a:t>denken</a:t>
            </a:r>
            <a:r>
              <a:rPr lang="en-US" sz="2400">
                <a:latin typeface="Arial"/>
                <a:cs typeface="Arial"/>
              </a:rPr>
              <a:t> in </a:t>
            </a:r>
            <a:r>
              <a:rPr lang="en-US" sz="2400" err="1">
                <a:latin typeface="Arial"/>
                <a:cs typeface="Arial"/>
              </a:rPr>
              <a:t>meerdere</a:t>
            </a:r>
            <a:r>
              <a:rPr lang="en-US" sz="2400">
                <a:latin typeface="Arial"/>
                <a:cs typeface="Arial"/>
              </a:rPr>
              <a:t> </a:t>
            </a:r>
            <a:r>
              <a:rPr lang="en-US" sz="2400" err="1">
                <a:latin typeface="Arial"/>
                <a:cs typeface="Arial"/>
              </a:rPr>
              <a:t>mogelijke</a:t>
            </a:r>
            <a:r>
              <a:rPr lang="en-US" sz="2400">
                <a:latin typeface="Arial"/>
                <a:cs typeface="Arial"/>
              </a:rPr>
              <a:t> </a:t>
            </a:r>
            <a:r>
              <a:rPr lang="en-US" sz="2400" err="1">
                <a:latin typeface="Arial"/>
                <a:cs typeface="Arial"/>
              </a:rPr>
              <a:t>toekomsten</a:t>
            </a:r>
            <a:r>
              <a:rPr lang="en-US" sz="2400">
                <a:latin typeface="Arial"/>
                <a:cs typeface="Arial"/>
              </a:rPr>
              <a:t> </a:t>
            </a:r>
            <a:r>
              <a:rPr lang="en-US" sz="2400" err="1">
                <a:latin typeface="Arial"/>
                <a:cs typeface="Arial"/>
              </a:rPr>
              <a:t>en</a:t>
            </a:r>
            <a:r>
              <a:rPr lang="en-US" sz="2400">
                <a:latin typeface="Arial"/>
                <a:cs typeface="Arial"/>
              </a:rPr>
              <a:t> het </a:t>
            </a:r>
            <a:r>
              <a:rPr lang="en-US" sz="2400" err="1">
                <a:latin typeface="Arial"/>
                <a:cs typeface="Arial"/>
              </a:rPr>
              <a:t>doortrekken</a:t>
            </a:r>
            <a:r>
              <a:rPr lang="en-US" sz="2400">
                <a:latin typeface="Arial"/>
                <a:cs typeface="Arial"/>
              </a:rPr>
              <a:t> van trends (</a:t>
            </a:r>
            <a:r>
              <a:rPr lang="en-US" sz="2400" err="1">
                <a:latin typeface="Arial"/>
                <a:cs typeface="Arial"/>
              </a:rPr>
              <a:t>en</a:t>
            </a:r>
            <a:r>
              <a:rPr lang="en-US" sz="2400">
                <a:latin typeface="Arial"/>
                <a:cs typeface="Arial"/>
              </a:rPr>
              <a:t> </a:t>
            </a:r>
            <a:r>
              <a:rPr lang="en-US" sz="2400" err="1">
                <a:latin typeface="Arial"/>
                <a:cs typeface="Arial"/>
              </a:rPr>
              <a:t>daar</a:t>
            </a:r>
            <a:r>
              <a:rPr lang="en-US" sz="2400">
                <a:latin typeface="Arial"/>
                <a:cs typeface="Arial"/>
              </a:rPr>
              <a:t> </a:t>
            </a:r>
            <a:r>
              <a:rPr lang="en-US" sz="2400" err="1">
                <a:latin typeface="Arial"/>
                <a:cs typeface="Arial"/>
              </a:rPr>
              <a:t>kritisch</a:t>
            </a:r>
            <a:r>
              <a:rPr lang="en-US" sz="2400">
                <a:latin typeface="Arial"/>
                <a:cs typeface="Arial"/>
              </a:rPr>
              <a:t> </a:t>
            </a:r>
            <a:r>
              <a:rPr lang="en-US" sz="2400" err="1">
                <a:latin typeface="Arial"/>
                <a:cs typeface="Arial"/>
              </a:rPr>
              <a:t>naar</a:t>
            </a:r>
            <a:r>
              <a:rPr lang="en-US" sz="2400">
                <a:latin typeface="Arial"/>
                <a:cs typeface="Arial"/>
              </a:rPr>
              <a:t> </a:t>
            </a:r>
            <a:r>
              <a:rPr lang="en-US" sz="2400" err="1">
                <a:latin typeface="Arial"/>
                <a:cs typeface="Arial"/>
              </a:rPr>
              <a:t>kijken</a:t>
            </a:r>
            <a:r>
              <a:rPr lang="en-US" sz="2400">
                <a:latin typeface="Arial"/>
                <a:cs typeface="Arial"/>
              </a:rPr>
              <a:t>, de </a:t>
            </a:r>
            <a:r>
              <a:rPr lang="en-US" sz="2400" err="1">
                <a:latin typeface="Arial"/>
                <a:cs typeface="Arial"/>
              </a:rPr>
              <a:t>toekomst</a:t>
            </a:r>
            <a:r>
              <a:rPr lang="en-US" sz="2400">
                <a:latin typeface="Arial"/>
                <a:cs typeface="Arial"/>
              </a:rPr>
              <a:t> is </a:t>
            </a:r>
            <a:r>
              <a:rPr lang="en-US" sz="2400" err="1">
                <a:latin typeface="Arial"/>
                <a:cs typeface="Arial"/>
              </a:rPr>
              <a:t>namelijk</a:t>
            </a:r>
            <a:r>
              <a:rPr lang="en-US" sz="2400">
                <a:latin typeface="Arial"/>
                <a:cs typeface="Arial"/>
              </a:rPr>
              <a:t> </a:t>
            </a:r>
            <a:r>
              <a:rPr lang="en-US" sz="2400" err="1">
                <a:latin typeface="Arial"/>
                <a:cs typeface="Arial"/>
              </a:rPr>
              <a:t>niet</a:t>
            </a:r>
            <a:r>
              <a:rPr lang="en-US" sz="2400">
                <a:latin typeface="Arial"/>
                <a:cs typeface="Arial"/>
              </a:rPr>
              <a:t> </a:t>
            </a:r>
            <a:r>
              <a:rPr lang="en-US" sz="2400" err="1">
                <a:latin typeface="Arial"/>
                <a:cs typeface="Arial"/>
              </a:rPr>
              <a:t>te</a:t>
            </a:r>
            <a:r>
              <a:rPr lang="en-US" sz="2400">
                <a:latin typeface="Arial"/>
                <a:cs typeface="Arial"/>
              </a:rPr>
              <a:t> </a:t>
            </a:r>
            <a:r>
              <a:rPr lang="en-US" sz="2400" err="1">
                <a:latin typeface="Arial"/>
                <a:cs typeface="Arial"/>
              </a:rPr>
              <a:t>voorspellen</a:t>
            </a:r>
            <a:r>
              <a:rPr lang="en-US" sz="2400">
                <a:latin typeface="Arial"/>
                <a:cs typeface="Arial"/>
              </a:rPr>
              <a:t>!) </a:t>
            </a:r>
            <a:r>
              <a:rPr lang="en-US" sz="2400" err="1">
                <a:latin typeface="Arial"/>
                <a:cs typeface="Arial"/>
              </a:rPr>
              <a:t>helpt</a:t>
            </a:r>
            <a:r>
              <a:rPr lang="en-US" sz="2400">
                <a:latin typeface="Arial"/>
                <a:cs typeface="Arial"/>
              </a:rPr>
              <a:t> om </a:t>
            </a:r>
            <a:r>
              <a:rPr lang="en-US" sz="2400" err="1">
                <a:latin typeface="Arial"/>
                <a:cs typeface="Arial"/>
              </a:rPr>
              <a:t>een</a:t>
            </a:r>
            <a:r>
              <a:rPr lang="en-US" sz="2400">
                <a:latin typeface="Arial"/>
                <a:cs typeface="Arial"/>
              </a:rPr>
              <a:t> </a:t>
            </a:r>
            <a:r>
              <a:rPr lang="en-US" sz="2400" err="1">
                <a:latin typeface="Arial"/>
                <a:cs typeface="Arial"/>
              </a:rPr>
              <a:t>vocabulaire</a:t>
            </a:r>
            <a:r>
              <a:rPr lang="en-US" sz="2400">
                <a:latin typeface="Arial"/>
                <a:cs typeface="Arial"/>
              </a:rPr>
              <a:t> </a:t>
            </a:r>
            <a:r>
              <a:rPr lang="en-US" sz="2400" err="1">
                <a:latin typeface="Arial"/>
                <a:cs typeface="Arial"/>
              </a:rPr>
              <a:t>te</a:t>
            </a:r>
            <a:r>
              <a:rPr lang="en-US" sz="2400">
                <a:latin typeface="Arial"/>
                <a:cs typeface="Arial"/>
              </a:rPr>
              <a:t> </a:t>
            </a:r>
            <a:r>
              <a:rPr lang="en-US" sz="2400" err="1">
                <a:latin typeface="Arial"/>
                <a:cs typeface="Arial"/>
              </a:rPr>
              <a:t>hebben</a:t>
            </a:r>
            <a:r>
              <a:rPr lang="en-US" sz="2400">
                <a:latin typeface="Arial"/>
                <a:cs typeface="Arial"/>
              </a:rPr>
              <a:t> om </a:t>
            </a:r>
            <a:r>
              <a:rPr lang="en-US" sz="2400" err="1">
                <a:latin typeface="Arial"/>
                <a:cs typeface="Arial"/>
              </a:rPr>
              <a:t>te</a:t>
            </a:r>
            <a:r>
              <a:rPr lang="en-US" sz="2400">
                <a:latin typeface="Arial"/>
                <a:cs typeface="Arial"/>
              </a:rPr>
              <a:t> </a:t>
            </a:r>
            <a:r>
              <a:rPr lang="en-US" sz="2400" err="1">
                <a:latin typeface="Arial"/>
                <a:cs typeface="Arial"/>
              </a:rPr>
              <a:t>praten</a:t>
            </a:r>
            <a:r>
              <a:rPr lang="en-US" sz="2400">
                <a:latin typeface="Arial"/>
                <a:cs typeface="Arial"/>
              </a:rPr>
              <a:t> over </a:t>
            </a:r>
            <a:r>
              <a:rPr lang="en-US" sz="2400" err="1">
                <a:latin typeface="Arial"/>
                <a:cs typeface="Arial"/>
              </a:rPr>
              <a:t>toekomsten</a:t>
            </a:r>
            <a:r>
              <a:rPr lang="en-US" sz="2400">
                <a:latin typeface="Arial"/>
                <a:cs typeface="Arial"/>
              </a:rPr>
              <a:t>.</a:t>
            </a:r>
            <a:endParaRPr lang="en-US"/>
          </a:p>
          <a:p>
            <a:pPr marL="179705" indent="-179705"/>
            <a:endParaRPr lang="en-US" sz="2400"/>
          </a:p>
        </p:txBody>
      </p:sp>
      <p:pic>
        <p:nvPicPr>
          <p:cNvPr id="4" name="Picture 4">
            <a:extLst>
              <a:ext uri="{FF2B5EF4-FFF2-40B4-BE49-F238E27FC236}">
                <a16:creationId xmlns:a16="http://schemas.microsoft.com/office/drawing/2014/main" id="{509AD8CC-3274-5C92-A839-2139B615364B}"/>
              </a:ext>
            </a:extLst>
          </p:cNvPr>
          <p:cNvPicPr>
            <a:picLocks noChangeAspect="1"/>
          </p:cNvPicPr>
          <p:nvPr/>
        </p:nvPicPr>
        <p:blipFill>
          <a:blip r:embed="rId3"/>
          <a:stretch>
            <a:fillRect/>
          </a:stretch>
        </p:blipFill>
        <p:spPr>
          <a:xfrm>
            <a:off x="7465142" y="3326510"/>
            <a:ext cx="4402393" cy="3437335"/>
          </a:xfrm>
          <a:prstGeom prst="rect">
            <a:avLst/>
          </a:prstGeom>
        </p:spPr>
      </p:pic>
      <p:pic>
        <p:nvPicPr>
          <p:cNvPr id="6" name="Picture 4" descr="Logo's Radboud Universiteit - Radboud Universiteit">
            <a:extLst>
              <a:ext uri="{FF2B5EF4-FFF2-40B4-BE49-F238E27FC236}">
                <a16:creationId xmlns:a16="http://schemas.microsoft.com/office/drawing/2014/main" id="{9DA4178D-3311-CF3E-7B4F-FEDF2AABC2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562AEC14-E82F-E47B-DC8B-86FDA78220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02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ogo's Radboud Universiteit - Radboud Universiteit">
            <a:extLst>
              <a:ext uri="{FF2B5EF4-FFF2-40B4-BE49-F238E27FC236}">
                <a16:creationId xmlns:a16="http://schemas.microsoft.com/office/drawing/2014/main" id="{82A92329-4E59-232B-8449-3CE3CE85D3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DEC8459E-6ADD-9DFD-4A53-991D877E22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latin typeface="Avenir Next Condensed Medium"/>
                <a:cs typeface="Arial"/>
              </a:rPr>
              <a:t>2. Opbrengsten kiem project: Mariahoeve en </a:t>
            </a:r>
            <a:r>
              <a:rPr lang="nl-NL" err="1">
                <a:latin typeface="Avenir Next Condensed Medium"/>
                <a:cs typeface="Arial"/>
              </a:rPr>
              <a:t>marlot</a:t>
            </a:r>
            <a:endParaRPr lang="nl-NL" err="1"/>
          </a:p>
        </p:txBody>
      </p:sp>
      <p:sp>
        <p:nvSpPr>
          <p:cNvPr id="5" name="Tijdelijke aanduiding voor tekst 4"/>
          <p:cNvSpPr>
            <a:spLocks noGrp="1"/>
          </p:cNvSpPr>
          <p:nvPr>
            <p:ph type="body" sz="quarter" idx="11"/>
          </p:nvPr>
        </p:nvSpPr>
        <p:spPr>
          <a:xfrm>
            <a:off x="838200" y="1925638"/>
            <a:ext cx="10515600" cy="4645098"/>
          </a:xfrm>
        </p:spPr>
        <p:txBody>
          <a:bodyPr vert="horz" lIns="91440" tIns="45720" rIns="91440" bIns="45720" rtlCol="0" anchor="t">
            <a:noAutofit/>
          </a:bodyPr>
          <a:lstStyle/>
          <a:p>
            <a:pPr marL="179705" indent="-179705"/>
            <a:r>
              <a:rPr lang="nl-NL" sz="1600">
                <a:latin typeface="Arial"/>
                <a:cs typeface="Arial"/>
              </a:rPr>
              <a:t>Stadslab: energietransitie en bewonersparticipatie</a:t>
            </a:r>
            <a:endParaRPr lang="nl-NL" sz="1600"/>
          </a:p>
          <a:p>
            <a:pPr marL="0" indent="0">
              <a:buNone/>
            </a:pPr>
            <a:r>
              <a:rPr lang="nl-NL" sz="1600">
                <a:latin typeface="Arial"/>
                <a:cs typeface="Arial"/>
              </a:rPr>
              <a:t>  </a:t>
            </a:r>
          </a:p>
          <a:p>
            <a:pPr marL="179705" indent="-179705"/>
            <a:r>
              <a:rPr lang="nl-NL" sz="1600">
                <a:latin typeface="Arial"/>
                <a:cs typeface="Arial"/>
              </a:rPr>
              <a:t>Onderzoek: 54 interviews</a:t>
            </a:r>
          </a:p>
          <a:p>
            <a:pPr marL="0" indent="0">
              <a:buNone/>
            </a:pPr>
            <a:endParaRPr lang="nl-NL" sz="1600">
              <a:latin typeface="Arial"/>
              <a:cs typeface="Arial"/>
            </a:endParaRPr>
          </a:p>
          <a:p>
            <a:pPr marL="179705" indent="-179705"/>
            <a:r>
              <a:rPr lang="nl-NL" sz="1600">
                <a:latin typeface="Arial"/>
                <a:cs typeface="Arial"/>
              </a:rPr>
              <a:t>Toekomstbeelden:</a:t>
            </a:r>
          </a:p>
          <a:p>
            <a:pPr marL="0" indent="0">
              <a:buNone/>
            </a:pPr>
            <a:endParaRPr lang="nl-NL" sz="1600">
              <a:latin typeface="Arial"/>
              <a:cs typeface="Arial"/>
            </a:endParaRPr>
          </a:p>
          <a:p>
            <a:pPr marL="359410" lvl="1" indent="-179705">
              <a:buFont typeface="Wingdings" panose="020B0604020202020204" pitchFamily="34" charset="0"/>
              <a:buChar char="Ø"/>
            </a:pPr>
            <a:r>
              <a:rPr lang="nl-NL" sz="1600">
                <a:latin typeface="Arial"/>
                <a:cs typeface="Arial"/>
              </a:rPr>
              <a:t>Economie en politiek: </a:t>
            </a:r>
            <a:r>
              <a:rPr lang="nl-NL" sz="1600" i="1">
                <a:latin typeface="Arial"/>
                <a:cs typeface="Arial"/>
              </a:rPr>
              <a:t>onzeker</a:t>
            </a:r>
            <a:r>
              <a:rPr lang="nl-NL" sz="1600">
                <a:latin typeface="Arial"/>
                <a:cs typeface="Arial"/>
              </a:rPr>
              <a:t> over politieke </a:t>
            </a:r>
            <a:endParaRPr lang="nl-NL" sz="1600"/>
          </a:p>
          <a:p>
            <a:pPr marL="179705" lvl="1" indent="0">
              <a:buNone/>
            </a:pPr>
            <a:r>
              <a:rPr lang="nl-NL" sz="1600">
                <a:latin typeface="Arial"/>
                <a:cs typeface="Arial"/>
              </a:rPr>
              <a:t>besluitvorming, bang voor de financiële consequenties </a:t>
            </a:r>
            <a:endParaRPr lang="nl-NL" sz="1600"/>
          </a:p>
          <a:p>
            <a:pPr marL="179705" lvl="1" indent="0">
              <a:buNone/>
            </a:pPr>
            <a:endParaRPr lang="nl-NL" sz="1600"/>
          </a:p>
          <a:p>
            <a:pPr marL="359410" lvl="1" indent="-179705">
              <a:buFont typeface="Wingdings" panose="020B0604020202020204" pitchFamily="34" charset="0"/>
              <a:buChar char="Ø"/>
            </a:pPr>
            <a:r>
              <a:rPr lang="nl-NL" sz="1600">
                <a:latin typeface="Arial"/>
                <a:cs typeface="Arial"/>
              </a:rPr>
              <a:t>Milieu: </a:t>
            </a:r>
            <a:r>
              <a:rPr lang="nl-NL" sz="1600" i="1">
                <a:latin typeface="Arial"/>
                <a:cs typeface="Arial"/>
              </a:rPr>
              <a:t>wensen </a:t>
            </a:r>
            <a:r>
              <a:rPr lang="nl-NL" sz="1600">
                <a:latin typeface="Arial"/>
                <a:cs typeface="Arial"/>
              </a:rPr>
              <a:t>een leefbare planeet, maar </a:t>
            </a:r>
            <a:r>
              <a:rPr lang="nl-NL" sz="1600" i="1">
                <a:latin typeface="Arial"/>
                <a:cs typeface="Arial"/>
              </a:rPr>
              <a:t>verwachten</a:t>
            </a:r>
            <a:r>
              <a:rPr lang="nl-NL" sz="1600">
                <a:latin typeface="Arial"/>
                <a:cs typeface="Arial"/>
              </a:rPr>
              <a:t> </a:t>
            </a:r>
            <a:endParaRPr lang="nl-NL" sz="1600"/>
          </a:p>
          <a:p>
            <a:pPr marL="179705" lvl="1" indent="0">
              <a:buNone/>
            </a:pPr>
            <a:r>
              <a:rPr lang="nl-NL" sz="1600">
                <a:latin typeface="Arial"/>
                <a:cs typeface="Arial"/>
              </a:rPr>
              <a:t>een achteruitgaand milieu</a:t>
            </a:r>
            <a:endParaRPr lang="nl-NL" sz="1600"/>
          </a:p>
          <a:p>
            <a:pPr marL="179705" lvl="1" indent="0">
              <a:buNone/>
            </a:pPr>
            <a:endParaRPr lang="nl-NL" sz="1600">
              <a:latin typeface="Arial"/>
              <a:cs typeface="Arial"/>
            </a:endParaRPr>
          </a:p>
          <a:p>
            <a:pPr marL="359410" lvl="1" indent="-179705">
              <a:buFont typeface="Wingdings" panose="020B0604020202020204" pitchFamily="34" charset="0"/>
              <a:buChar char="Ø"/>
            </a:pPr>
            <a:r>
              <a:rPr lang="nl-NL" sz="1600">
                <a:latin typeface="Arial"/>
                <a:cs typeface="Arial"/>
              </a:rPr>
              <a:t>Technologie: </a:t>
            </a:r>
            <a:r>
              <a:rPr lang="nl-NL" sz="1600" i="1">
                <a:latin typeface="Arial"/>
                <a:cs typeface="Arial"/>
              </a:rPr>
              <a:t>strategisch</a:t>
            </a:r>
            <a:r>
              <a:rPr lang="nl-NL" sz="1600">
                <a:latin typeface="Arial"/>
                <a:cs typeface="Arial"/>
              </a:rPr>
              <a:t> middel om een </a:t>
            </a:r>
            <a:r>
              <a:rPr lang="nl-NL" sz="1600" i="1">
                <a:latin typeface="Arial"/>
                <a:cs typeface="Arial"/>
              </a:rPr>
              <a:t>gewenste</a:t>
            </a:r>
            <a:endParaRPr lang="nl-NL" sz="1600"/>
          </a:p>
          <a:p>
            <a:pPr marL="179705" lvl="1" indent="0">
              <a:buNone/>
            </a:pPr>
            <a:r>
              <a:rPr lang="nl-NL" sz="1600">
                <a:latin typeface="Arial"/>
                <a:cs typeface="Arial"/>
              </a:rPr>
              <a:t>toekomst te bereiken, bv. zonnepanelen of elektrische auto’s</a:t>
            </a:r>
            <a:endParaRPr lang="nl-NL" sz="1600"/>
          </a:p>
        </p:txBody>
      </p:sp>
      <p:pic>
        <p:nvPicPr>
          <p:cNvPr id="2" name="Picture 2">
            <a:extLst>
              <a:ext uri="{FF2B5EF4-FFF2-40B4-BE49-F238E27FC236}">
                <a16:creationId xmlns:a16="http://schemas.microsoft.com/office/drawing/2014/main" id="{634401DE-B5CB-9708-7298-8F040EB6BA8C}"/>
              </a:ext>
            </a:extLst>
          </p:cNvPr>
          <p:cNvPicPr>
            <a:picLocks noChangeAspect="1"/>
          </p:cNvPicPr>
          <p:nvPr/>
        </p:nvPicPr>
        <p:blipFill>
          <a:blip r:embed="rId5"/>
          <a:stretch>
            <a:fillRect/>
          </a:stretch>
        </p:blipFill>
        <p:spPr>
          <a:xfrm>
            <a:off x="6627146" y="2592459"/>
            <a:ext cx="5318974" cy="2991923"/>
          </a:xfrm>
          <a:prstGeom prst="rect">
            <a:avLst/>
          </a:prstGeom>
        </p:spPr>
      </p:pic>
    </p:spTree>
    <p:extLst>
      <p:ext uri="{BB962C8B-B14F-4D97-AF65-F5344CB8AC3E}">
        <p14:creationId xmlns:p14="http://schemas.microsoft.com/office/powerpoint/2010/main" val="3112314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ogo's Radboud Universiteit - Radboud Universiteit">
            <a:extLst>
              <a:ext uri="{FF2B5EF4-FFF2-40B4-BE49-F238E27FC236}">
                <a16:creationId xmlns:a16="http://schemas.microsoft.com/office/drawing/2014/main" id="{0522BC6B-8F48-3C54-91CE-F9562B80A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E833B879-BDE8-60DD-CEA4-7ED3BAA2F3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2. Opbrengsten kiem project: Spijkerkwartier</a:t>
            </a:r>
          </a:p>
        </p:txBody>
      </p:sp>
      <p:sp>
        <p:nvSpPr>
          <p:cNvPr id="5" name="Tijdelijke aanduiding voor tekst 4"/>
          <p:cNvSpPr>
            <a:spLocks noGrp="1"/>
          </p:cNvSpPr>
          <p:nvPr>
            <p:ph type="body" sz="quarter" idx="11"/>
          </p:nvPr>
        </p:nvSpPr>
        <p:spPr>
          <a:xfrm>
            <a:off x="838200" y="1711744"/>
            <a:ext cx="10515600" cy="4715894"/>
          </a:xfrm>
        </p:spPr>
        <p:txBody>
          <a:bodyPr vert="horz" lIns="91440" tIns="45720" rIns="91440" bIns="45720" rtlCol="0" anchor="t">
            <a:noAutofit/>
          </a:bodyPr>
          <a:lstStyle/>
          <a:p>
            <a:pPr marL="0" indent="0">
              <a:buNone/>
            </a:pPr>
            <a:r>
              <a:rPr lang="nl-NL" sz="1600">
                <a:latin typeface="Arial"/>
                <a:cs typeface="Arial"/>
              </a:rPr>
              <a:t>15 uitgebreide interviews wijkbewoners over ervaren leefbaarheid in Spijkerkwartier met als startvraag:</a:t>
            </a:r>
            <a:endParaRPr lang="nl-NL" sz="1600">
              <a:latin typeface="Arial"/>
              <a:cs typeface="Times New Roman" panose="02020603050405020304" pitchFamily="18" charset="0"/>
            </a:endParaRPr>
          </a:p>
          <a:p>
            <a:pPr marL="0" indent="0">
              <a:buNone/>
            </a:pPr>
            <a:r>
              <a:rPr lang="nl-NL" sz="1400" i="1">
                <a:effectLst/>
                <a:latin typeface="Arial"/>
                <a:ea typeface="Arial" panose="020B0604020202020204" pitchFamily="34" charset="0"/>
                <a:cs typeface="Times New Roman"/>
              </a:rPr>
              <a:t>Wat kunt u vertellen over hoe het is om in het Spijkerkwartier te wonen?</a:t>
            </a:r>
            <a:r>
              <a:rPr lang="nl-NL" sz="1400">
                <a:latin typeface="Arial"/>
                <a:ea typeface="Arial" panose="020B0604020202020204" pitchFamily="34" charset="0"/>
                <a:cs typeface="Times New Roman"/>
              </a:rPr>
              <a:t> </a:t>
            </a:r>
            <a:endParaRPr lang="nl-NL" sz="1400">
              <a:effectLst/>
              <a:latin typeface="Arial"/>
              <a:ea typeface="Arial" panose="020B0604020202020204" pitchFamily="34" charset="0"/>
              <a:cs typeface="Times New Roman" panose="02020603050405020304" pitchFamily="18" charset="0"/>
            </a:endParaRPr>
          </a:p>
          <a:p>
            <a:pPr marL="179705" indent="-179705"/>
            <a:endParaRPr lang="nl-NL" sz="1400">
              <a:ea typeface="Arial" panose="020B0604020202020204" pitchFamily="34" charset="0"/>
              <a:cs typeface="Times New Roman" panose="02020603050405020304" pitchFamily="18" charset="0"/>
            </a:endParaRPr>
          </a:p>
          <a:p>
            <a:pPr marL="0" indent="0">
              <a:buNone/>
            </a:pPr>
            <a:r>
              <a:rPr lang="nl-NL" sz="1400" b="1">
                <a:latin typeface="Arial"/>
                <a:ea typeface="Arial" panose="020B0604020202020204" pitchFamily="34" charset="0"/>
                <a:cs typeface="Times New Roman"/>
              </a:rPr>
              <a:t>Narratieve analyse</a:t>
            </a:r>
            <a:r>
              <a:rPr lang="nl-NL" sz="1400">
                <a:latin typeface="Arial"/>
                <a:ea typeface="Arial" panose="020B0604020202020204" pitchFamily="34" charset="0"/>
                <a:cs typeface="Times New Roman"/>
              </a:rPr>
              <a:t> leidt tot 3 overstijgende thema’s</a:t>
            </a:r>
            <a:endParaRPr lang="nl-NL" sz="1400">
              <a:ea typeface="Arial" panose="020B0604020202020204" pitchFamily="34" charset="0"/>
              <a:cs typeface="Times New Roman"/>
            </a:endParaRPr>
          </a:p>
          <a:p>
            <a:pPr marL="522605" lvl="1" indent="-342900">
              <a:buAutoNum type="arabicPeriod"/>
            </a:pPr>
            <a:r>
              <a:rPr lang="nl-NL" sz="1400">
                <a:effectLst/>
                <a:latin typeface="Arial"/>
                <a:ea typeface="Arial" panose="020B0604020202020204" pitchFamily="34" charset="0"/>
                <a:cs typeface="Times New Roman"/>
              </a:rPr>
              <a:t>Verbondenheid en verscheidenheid</a:t>
            </a:r>
            <a:endParaRPr lang="nl-NL" sz="1400">
              <a:effectLst/>
              <a:ea typeface="Arial" panose="020B0604020202020204" pitchFamily="34" charset="0"/>
              <a:cs typeface="Times New Roman"/>
            </a:endParaRPr>
          </a:p>
          <a:p>
            <a:pPr marL="522605" lvl="1" indent="-342900">
              <a:buAutoNum type="arabicPeriod"/>
            </a:pPr>
            <a:r>
              <a:rPr lang="nl-NL" sz="1400" err="1">
                <a:latin typeface="Arial"/>
                <a:ea typeface="Arial" panose="020B0604020202020204" pitchFamily="34" charset="0"/>
                <a:cs typeface="Times New Roman"/>
              </a:rPr>
              <a:t>Commoning</a:t>
            </a:r>
            <a:r>
              <a:rPr lang="nl-NL" sz="1400">
                <a:latin typeface="Arial"/>
                <a:ea typeface="Arial" panose="020B0604020202020204" pitchFamily="34" charset="0"/>
                <a:cs typeface="Times New Roman"/>
              </a:rPr>
              <a:t>, en eigen regie door bewoners</a:t>
            </a:r>
            <a:endParaRPr lang="nl-NL" sz="1400">
              <a:ea typeface="Arial" panose="020B0604020202020204" pitchFamily="34" charset="0"/>
              <a:cs typeface="Times New Roman"/>
            </a:endParaRPr>
          </a:p>
          <a:p>
            <a:pPr marL="522605" lvl="1" indent="-342900">
              <a:buAutoNum type="arabicPeriod"/>
            </a:pPr>
            <a:r>
              <a:rPr lang="nl-NL" sz="1400">
                <a:effectLst/>
                <a:latin typeface="Arial"/>
                <a:ea typeface="Arial" panose="020B0604020202020204" pitchFamily="34" charset="0"/>
                <a:cs typeface="Times New Roman"/>
              </a:rPr>
              <a:t>Verschillende toekomstbeelden</a:t>
            </a:r>
            <a:r>
              <a:rPr lang="nl-NL" sz="1400">
                <a:latin typeface="Arial"/>
                <a:ea typeface="Arial" panose="020B0604020202020204" pitchFamily="34" charset="0"/>
                <a:cs typeface="Times New Roman"/>
              </a:rPr>
              <a:t>: Economisch, Politiek, Milieu, Technologie in drie varianten: g</a:t>
            </a:r>
            <a:r>
              <a:rPr lang="nl-NL" sz="1400">
                <a:effectLst/>
                <a:latin typeface="Arial"/>
                <a:ea typeface="Arial" panose="020B0604020202020204" pitchFamily="34" charset="0"/>
                <a:cs typeface="Times New Roman"/>
              </a:rPr>
              <a:t>evreesde, gewenste en verwachte toekomsten.</a:t>
            </a:r>
            <a:r>
              <a:rPr lang="nl-NL" sz="1400">
                <a:latin typeface="Arial"/>
                <a:ea typeface="Arial" panose="020B0604020202020204" pitchFamily="34" charset="0"/>
                <a:cs typeface="Times New Roman"/>
              </a:rPr>
              <a:t> </a:t>
            </a:r>
            <a:endParaRPr lang="nl-NL" sz="1400">
              <a:ea typeface="Arial" panose="020B0604020202020204" pitchFamily="34" charset="0"/>
              <a:cs typeface="Times New Roman" panose="02020603050405020304" pitchFamily="18" charset="0"/>
            </a:endParaRPr>
          </a:p>
          <a:p>
            <a:pPr marL="522605" lvl="1" indent="-342900">
              <a:buAutoNum type="arabicPeriod"/>
            </a:pPr>
            <a:endParaRPr lang="nl-NL" sz="1400">
              <a:latin typeface="Arial"/>
              <a:ea typeface="Arial" panose="020B0604020202020204" pitchFamily="34" charset="0"/>
              <a:cs typeface="Times New Roman"/>
            </a:endParaRPr>
          </a:p>
          <a:p>
            <a:pPr marL="0" indent="0">
              <a:buNone/>
            </a:pPr>
            <a:r>
              <a:rPr lang="nl-NL" sz="1400" b="1">
                <a:effectLst/>
                <a:latin typeface="Arial"/>
                <a:ea typeface="Arial" panose="020B0604020202020204" pitchFamily="34" charset="0"/>
                <a:cs typeface="Times New Roman"/>
              </a:rPr>
              <a:t>Reflectie</a:t>
            </a:r>
            <a:r>
              <a:rPr lang="nl-NL" sz="1400">
                <a:effectLst/>
                <a:latin typeface="Arial"/>
                <a:ea typeface="Arial" panose="020B0604020202020204" pitchFamily="34" charset="0"/>
                <a:cs typeface="Times New Roman"/>
              </a:rPr>
              <a:t>: Vanuit eigen regie en </a:t>
            </a:r>
            <a:r>
              <a:rPr lang="nl-NL" sz="1400" err="1">
                <a:effectLst/>
                <a:latin typeface="Arial"/>
                <a:ea typeface="Arial" panose="020B0604020202020204" pitchFamily="34" charset="0"/>
                <a:cs typeface="Times New Roman"/>
              </a:rPr>
              <a:t>commoning</a:t>
            </a:r>
            <a:r>
              <a:rPr lang="nl-NL" sz="1400">
                <a:effectLst/>
                <a:latin typeface="Arial"/>
                <a:ea typeface="Arial" panose="020B0604020202020204" pitchFamily="34" charset="0"/>
                <a:cs typeface="Times New Roman"/>
              </a:rPr>
              <a:t> lijken er </a:t>
            </a:r>
            <a:r>
              <a:rPr lang="nl-NL" sz="1400">
                <a:latin typeface="Arial"/>
                <a:ea typeface="Arial" panose="020B0604020202020204" pitchFamily="34" charset="0"/>
                <a:cs typeface="Times New Roman"/>
              </a:rPr>
              <a:t>kansen</a:t>
            </a:r>
            <a:br>
              <a:rPr lang="nl-NL" sz="1400">
                <a:latin typeface="Arial"/>
                <a:ea typeface="Arial" panose="020B0604020202020204" pitchFamily="34" charset="0"/>
                <a:cs typeface="Times New Roman"/>
              </a:rPr>
            </a:br>
            <a:r>
              <a:rPr lang="nl-NL" sz="1400">
                <a:latin typeface="Arial"/>
                <a:ea typeface="Arial" panose="020B0604020202020204" pitchFamily="34" charset="0"/>
                <a:cs typeface="Times New Roman"/>
              </a:rPr>
              <a:t>te</a:t>
            </a:r>
            <a:r>
              <a:rPr lang="nl-NL" sz="1400">
                <a:effectLst/>
                <a:latin typeface="Arial"/>
                <a:ea typeface="Arial" panose="020B0604020202020204" pitchFamily="34" charset="0"/>
                <a:cs typeface="Times New Roman"/>
              </a:rPr>
              <a:t> zijn om gevreesde toekomsten om te zetten in </a:t>
            </a:r>
            <a:r>
              <a:rPr lang="nl-NL" sz="1400">
                <a:latin typeface="Arial"/>
                <a:ea typeface="Arial" panose="020B0604020202020204" pitchFamily="34" charset="0"/>
                <a:cs typeface="Times New Roman"/>
              </a:rPr>
              <a:t>gewenste</a:t>
            </a:r>
            <a:br>
              <a:rPr lang="nl-NL" sz="1400">
                <a:latin typeface="Arial"/>
                <a:ea typeface="Arial" panose="020B0604020202020204" pitchFamily="34" charset="0"/>
                <a:cs typeface="Times New Roman"/>
              </a:rPr>
            </a:br>
            <a:r>
              <a:rPr lang="nl-NL" sz="1400">
                <a:latin typeface="Arial"/>
                <a:ea typeface="Arial" panose="020B0604020202020204" pitchFamily="34" charset="0"/>
                <a:cs typeface="Times New Roman"/>
              </a:rPr>
              <a:t>toekomsten</a:t>
            </a:r>
            <a:r>
              <a:rPr lang="nl-NL" sz="1400">
                <a:effectLst/>
                <a:latin typeface="Arial"/>
                <a:ea typeface="Arial" panose="020B0604020202020204" pitchFamily="34" charset="0"/>
                <a:cs typeface="Times New Roman"/>
              </a:rPr>
              <a:t>.</a:t>
            </a:r>
            <a:r>
              <a:rPr lang="nl-NL" sz="1400">
                <a:latin typeface="Arial"/>
                <a:ea typeface="Arial" panose="020B0604020202020204" pitchFamily="34" charset="0"/>
                <a:cs typeface="Times New Roman"/>
              </a:rPr>
              <a:t> </a:t>
            </a:r>
            <a:endParaRPr lang="nl-NL" sz="1400">
              <a:effectLst/>
              <a:ea typeface="Arial" panose="020B0604020202020204" pitchFamily="34" charset="0"/>
              <a:cs typeface="Times New Roman" panose="02020603050405020304" pitchFamily="18" charset="0"/>
            </a:endParaRPr>
          </a:p>
          <a:p>
            <a:pPr marL="179705" lvl="1" indent="0">
              <a:buNone/>
            </a:pPr>
            <a:endParaRPr lang="nl-NL" sz="1400">
              <a:effectLst/>
              <a:ea typeface="Arial" panose="020B0604020202020204" pitchFamily="34" charset="0"/>
              <a:cs typeface="Times New Roman" panose="02020603050405020304" pitchFamily="18" charset="0"/>
            </a:endParaRPr>
          </a:p>
          <a:p>
            <a:pPr marL="0" indent="0">
              <a:buNone/>
            </a:pPr>
            <a:r>
              <a:rPr lang="nl-NL" sz="1400" b="1">
                <a:latin typeface="Arial"/>
                <a:ea typeface="Arial" panose="020B0604020202020204" pitchFamily="34" charset="0"/>
                <a:cs typeface="Times New Roman"/>
              </a:rPr>
              <a:t>Proces: mobiliseren/betrekken bewoners ingewikkeld</a:t>
            </a:r>
            <a:endParaRPr lang="nl-NL" sz="1400" b="1">
              <a:ea typeface="Arial" panose="020B0604020202020204" pitchFamily="34" charset="0"/>
              <a:cs typeface="Times New Roman" panose="02020603050405020304" pitchFamily="18" charset="0"/>
            </a:endParaRPr>
          </a:p>
          <a:p>
            <a:pPr marL="179705" lvl="1" indent="0">
              <a:buNone/>
            </a:pPr>
            <a:r>
              <a:rPr lang="nl-NL" sz="1400">
                <a:effectLst/>
                <a:latin typeface="Arial"/>
                <a:ea typeface="Arial" panose="020B0604020202020204" pitchFamily="34" charset="0"/>
                <a:cs typeface="Times New Roman"/>
              </a:rPr>
              <a:t>-</a:t>
            </a:r>
            <a:r>
              <a:rPr lang="nl-NL" sz="1400">
                <a:latin typeface="Arial"/>
                <a:ea typeface="Arial" panose="020B0604020202020204" pitchFamily="34" charset="0"/>
                <a:cs typeface="Times New Roman"/>
              </a:rPr>
              <a:t> </a:t>
            </a:r>
            <a:r>
              <a:rPr lang="nl-NL" sz="1400">
                <a:effectLst/>
                <a:latin typeface="Arial"/>
                <a:ea typeface="Arial" panose="020B0604020202020204" pitchFamily="34" charset="0"/>
                <a:cs typeface="Times New Roman"/>
              </a:rPr>
              <a:t>2 pogingen </a:t>
            </a:r>
            <a:r>
              <a:rPr lang="nl-NL" sz="1400">
                <a:latin typeface="Arial"/>
                <a:ea typeface="Arial" panose="020B0604020202020204" pitchFamily="34" charset="0"/>
                <a:cs typeface="Times New Roman"/>
              </a:rPr>
              <a:t>tot bijeenkomst</a:t>
            </a:r>
            <a:r>
              <a:rPr lang="nl-NL" sz="1400">
                <a:effectLst/>
                <a:latin typeface="Arial"/>
                <a:ea typeface="Arial" panose="020B0604020202020204" pitchFamily="34" charset="0"/>
                <a:cs typeface="Times New Roman"/>
              </a:rPr>
              <a:t> </a:t>
            </a:r>
            <a:r>
              <a:rPr lang="nl-NL" sz="1400">
                <a:effectLst/>
                <a:latin typeface="Arial"/>
                <a:ea typeface="Arial" panose="020B0604020202020204" pitchFamily="34" charset="0"/>
                <a:cs typeface="Times New Roman"/>
                <a:sym typeface="Wingdings" panose="05000000000000000000" pitchFamily="2" charset="2"/>
              </a:rPr>
              <a:t> format bijeenkomst.</a:t>
            </a:r>
            <a:r>
              <a:rPr lang="nl-NL" sz="1400">
                <a:latin typeface="Arial"/>
                <a:ea typeface="Arial" panose="020B0604020202020204" pitchFamily="34" charset="0"/>
                <a:cs typeface="Times New Roman"/>
                <a:sym typeface="Wingdings" panose="05000000000000000000" pitchFamily="2" charset="2"/>
              </a:rPr>
              <a:t>  </a:t>
            </a:r>
            <a:endParaRPr lang="nl-NL" sz="1400">
              <a:effectLst/>
              <a:ea typeface="Arial" panose="020B0604020202020204" pitchFamily="34" charset="0"/>
              <a:cs typeface="Times New Roman" panose="02020603050405020304" pitchFamily="18" charset="0"/>
            </a:endParaRPr>
          </a:p>
          <a:p>
            <a:pPr marL="179705" lvl="1" indent="0">
              <a:buNone/>
            </a:pPr>
            <a:r>
              <a:rPr lang="nl-NL" sz="1400">
                <a:latin typeface="Arial"/>
                <a:ea typeface="Arial" panose="020B0604020202020204" pitchFamily="34" charset="0"/>
                <a:cs typeface="Times New Roman"/>
              </a:rPr>
              <a:t>- afgeleide eenvoudige methode:</a:t>
            </a:r>
            <a:br>
              <a:rPr lang="nl-NL" sz="1400">
                <a:latin typeface="Arial"/>
                <a:ea typeface="Arial" panose="020B0604020202020204" pitchFamily="34" charset="0"/>
                <a:cs typeface="Times New Roman"/>
              </a:rPr>
            </a:br>
            <a:r>
              <a:rPr lang="nl-NL" sz="1400">
                <a:latin typeface="Arial"/>
                <a:ea typeface="Arial" panose="020B0604020202020204" pitchFamily="34" charset="0"/>
                <a:cs typeface="Times New Roman"/>
              </a:rPr>
              <a:t>Straat interviews </a:t>
            </a:r>
            <a:r>
              <a:rPr lang="nl-NL" sz="1400">
                <a:latin typeface="Arial"/>
                <a:ea typeface="Arial" panose="020B0604020202020204" pitchFamily="34" charset="0"/>
                <a:cs typeface="Times New Roman"/>
                <a:sym typeface="Wingdings" panose="05000000000000000000" pitchFamily="2" charset="2"/>
              </a:rPr>
              <a:t>format straatinterviews </a:t>
            </a:r>
            <a:endParaRPr lang="nl-NL" sz="1400">
              <a:effectLst/>
              <a:ea typeface="Arial" panose="020B0604020202020204" pitchFamily="34" charset="0"/>
              <a:cs typeface="Times New Roman" panose="02020603050405020304" pitchFamily="18" charset="0"/>
            </a:endParaRPr>
          </a:p>
          <a:p>
            <a:pPr marL="0" indent="0">
              <a:buNone/>
            </a:pPr>
            <a:endParaRPr lang="nl-NL" sz="1400">
              <a:cs typeface="Times New Roman" panose="02020603050405020304" pitchFamily="18" charset="0"/>
            </a:endParaRPr>
          </a:p>
          <a:p>
            <a:pPr marL="0" indent="0">
              <a:buNone/>
            </a:pPr>
            <a:endParaRPr lang="nl-NL" sz="1400">
              <a:cs typeface="Times New Roman" panose="02020603050405020304" pitchFamily="18" charset="0"/>
            </a:endParaRPr>
          </a:p>
          <a:p>
            <a:pPr marL="0" indent="0">
              <a:buNone/>
            </a:pPr>
            <a:endParaRPr lang="nl-NL" sz="1600"/>
          </a:p>
        </p:txBody>
      </p:sp>
      <p:pic>
        <p:nvPicPr>
          <p:cNvPr id="2" name="Picture 2" descr="A group of people posing for a photo&#10;&#10;Description automatically generated">
            <a:extLst>
              <a:ext uri="{FF2B5EF4-FFF2-40B4-BE49-F238E27FC236}">
                <a16:creationId xmlns:a16="http://schemas.microsoft.com/office/drawing/2014/main" id="{92306AAE-3EA1-0EDA-7E6A-DC3357800EEF}"/>
              </a:ext>
            </a:extLst>
          </p:cNvPr>
          <p:cNvPicPr>
            <a:picLocks noChangeAspect="1"/>
          </p:cNvPicPr>
          <p:nvPr/>
        </p:nvPicPr>
        <p:blipFill>
          <a:blip r:embed="rId5"/>
          <a:stretch>
            <a:fillRect/>
          </a:stretch>
        </p:blipFill>
        <p:spPr>
          <a:xfrm>
            <a:off x="7037137" y="4001465"/>
            <a:ext cx="4093408" cy="2010016"/>
          </a:xfrm>
          <a:prstGeom prst="rect">
            <a:avLst/>
          </a:prstGeom>
        </p:spPr>
      </p:pic>
    </p:spTree>
    <p:extLst>
      <p:ext uri="{BB962C8B-B14F-4D97-AF65-F5344CB8AC3E}">
        <p14:creationId xmlns:p14="http://schemas.microsoft.com/office/powerpoint/2010/main" val="62197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12A8-6095-0E9E-087B-B80ED4FAFD4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12BCCC3-5920-C13C-3D21-43A7FF67F4A2}"/>
              </a:ext>
            </a:extLst>
          </p:cNvPr>
          <p:cNvSpPr>
            <a:spLocks noGrp="1"/>
          </p:cNvSpPr>
          <p:nvPr>
            <p:ph type="body" sz="quarter" idx="11"/>
          </p:nvPr>
        </p:nvSpPr>
        <p:spPr/>
        <p:txBody>
          <a:bodyPr/>
          <a:lstStyle/>
          <a:p>
            <a:endParaRPr lang="en-US"/>
          </a:p>
        </p:txBody>
      </p:sp>
      <p:pic>
        <p:nvPicPr>
          <p:cNvPr id="5" name="Online Media 1" title="Toekomstnarratieven Mariahoeve en Spijkerkwartier">
            <a:hlinkClick r:id="" action="ppaction://media"/>
            <a:extLst>
              <a:ext uri="{FF2B5EF4-FFF2-40B4-BE49-F238E27FC236}">
                <a16:creationId xmlns:a16="http://schemas.microsoft.com/office/drawing/2014/main" id="{CA26AC52-D208-CFE8-1411-18C4506F2EB4}"/>
              </a:ext>
            </a:extLst>
          </p:cNvPr>
          <p:cNvPicPr>
            <a:picLocks noRot="1" noChangeAspect="1"/>
          </p:cNvPicPr>
          <p:nvPr>
            <a:videoFile r:link="rId1"/>
          </p:nvPr>
        </p:nvPicPr>
        <p:blipFill>
          <a:blip r:embed="rId4"/>
          <a:stretch>
            <a:fillRect/>
          </a:stretch>
        </p:blipFill>
        <p:spPr>
          <a:xfrm>
            <a:off x="894523" y="13805"/>
            <a:ext cx="8945217" cy="6797259"/>
          </a:xfrm>
          <a:prstGeom prst="rect">
            <a:avLst/>
          </a:prstGeom>
        </p:spPr>
      </p:pic>
    </p:spTree>
    <p:extLst>
      <p:ext uri="{BB962C8B-B14F-4D97-AF65-F5344CB8AC3E}">
        <p14:creationId xmlns:p14="http://schemas.microsoft.com/office/powerpoint/2010/main" val="62862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Logo's Radboud Universiteit - Radboud Universiteit">
            <a:extLst>
              <a:ext uri="{FF2B5EF4-FFF2-40B4-BE49-F238E27FC236}">
                <a16:creationId xmlns:a16="http://schemas.microsoft.com/office/drawing/2014/main" id="{AA311E62-59C2-15FE-62B4-E67AC074B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 picture containing text, clipart&#10;&#10;Description automatically generated">
            <a:extLst>
              <a:ext uri="{FF2B5EF4-FFF2-40B4-BE49-F238E27FC236}">
                <a16:creationId xmlns:a16="http://schemas.microsoft.com/office/drawing/2014/main" id="{167B5775-EC9E-9AAB-F3A8-5622CE11A1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latin typeface="Avenir Next Condensed Medium"/>
                <a:cs typeface="Arial"/>
              </a:rPr>
              <a:t>2. opbrengsten: </a:t>
            </a:r>
            <a:r>
              <a:rPr lang="nl-NL" err="1">
                <a:latin typeface="Avenir Next Condensed Medium"/>
                <a:cs typeface="Arial"/>
              </a:rPr>
              <a:t>lessons</a:t>
            </a:r>
            <a:r>
              <a:rPr lang="nl-NL">
                <a:latin typeface="Avenir Next Condensed Medium"/>
                <a:cs typeface="Arial"/>
              </a:rPr>
              <a:t> </a:t>
            </a:r>
            <a:r>
              <a:rPr lang="nl-NL" err="1">
                <a:latin typeface="Avenir Next Condensed Medium"/>
                <a:cs typeface="Arial"/>
              </a:rPr>
              <a:t>learned</a:t>
            </a:r>
            <a:endParaRPr lang="nl-NL" err="1"/>
          </a:p>
        </p:txBody>
      </p:sp>
      <p:sp>
        <p:nvSpPr>
          <p:cNvPr id="5" name="Tijdelijke aanduiding voor tekst 4"/>
          <p:cNvSpPr>
            <a:spLocks noGrp="1"/>
          </p:cNvSpPr>
          <p:nvPr>
            <p:ph type="body" sz="quarter" idx="11"/>
          </p:nvPr>
        </p:nvSpPr>
        <p:spPr>
          <a:xfrm>
            <a:off x="838200" y="1673398"/>
            <a:ext cx="10515600" cy="4248000"/>
          </a:xfrm>
        </p:spPr>
        <p:txBody>
          <a:bodyPr vert="horz" lIns="91440" tIns="45720" rIns="91440" bIns="45720" rtlCol="0" anchor="t">
            <a:normAutofit fontScale="92500" lnSpcReduction="10000"/>
          </a:bodyPr>
          <a:lstStyle/>
          <a:p>
            <a:pPr marL="0" indent="0">
              <a:buNone/>
            </a:pPr>
            <a:r>
              <a:rPr lang="nl-NL" sz="2400" b="1">
                <a:latin typeface="Arial"/>
                <a:cs typeface="Arial"/>
              </a:rPr>
              <a:t>Wat hebben we geleerd:</a:t>
            </a:r>
          </a:p>
          <a:p>
            <a:pPr marL="457200" indent="-457200">
              <a:buFont typeface="+mj-lt"/>
              <a:buAutoNum type="arabicPeriod"/>
            </a:pPr>
            <a:r>
              <a:rPr lang="nl-NL" b="1">
                <a:latin typeface="Arial"/>
                <a:cs typeface="Arial"/>
              </a:rPr>
              <a:t>Ruimte laten voor het gesprek</a:t>
            </a:r>
            <a:br>
              <a:rPr lang="nl-NL"/>
            </a:br>
            <a:r>
              <a:rPr lang="nl-NL" sz="1600" err="1">
                <a:latin typeface="Arial"/>
                <a:cs typeface="Arial"/>
              </a:rPr>
              <a:t>Less</a:t>
            </a:r>
            <a:r>
              <a:rPr lang="nl-NL" sz="1600">
                <a:latin typeface="Arial"/>
                <a:cs typeface="Arial"/>
              </a:rPr>
              <a:t> is more: in de dialoog moet voldoende ruimte zijn om echt inbreng te geven; meer controle/grip is niet per se constructief; er moet gaandeweg iets kunnen ontstaan</a:t>
            </a:r>
          </a:p>
          <a:p>
            <a:pPr marL="457200" indent="-457200">
              <a:buFont typeface="+mj-lt"/>
              <a:buAutoNum type="arabicPeriod"/>
            </a:pPr>
            <a:endParaRPr lang="nl-NL"/>
          </a:p>
          <a:p>
            <a:pPr marL="457200" indent="-457200">
              <a:buFont typeface="+mj-lt"/>
              <a:buAutoNum type="arabicPeriod"/>
            </a:pPr>
            <a:r>
              <a:rPr lang="nl-NL" b="1">
                <a:latin typeface="Arial"/>
                <a:cs typeface="Arial"/>
              </a:rPr>
              <a:t>Proces moet voorop staan</a:t>
            </a:r>
            <a:br>
              <a:rPr lang="nl-NL"/>
            </a:br>
            <a:r>
              <a:rPr lang="nl-NL" sz="1600">
                <a:latin typeface="Arial"/>
                <a:cs typeface="Arial"/>
              </a:rPr>
              <a:t>Voorwaarden voor gemeenschappelijke basis; storende spanningen eerst behandelen; weerstand=betrokkenheid, en gezond voor democratisch gesprek</a:t>
            </a:r>
          </a:p>
          <a:p>
            <a:pPr marL="457200" indent="-457200">
              <a:buFont typeface="+mj-lt"/>
              <a:buAutoNum type="arabicPeriod"/>
            </a:pPr>
            <a:endParaRPr lang="nl-NL"/>
          </a:p>
          <a:p>
            <a:pPr marL="457200" indent="-457200">
              <a:buFont typeface="+mj-lt"/>
              <a:buAutoNum type="arabicPeriod"/>
            </a:pPr>
            <a:r>
              <a:rPr lang="nl-NL" b="1">
                <a:latin typeface="Arial"/>
                <a:cs typeface="Arial"/>
              </a:rPr>
              <a:t>Gespreksbegeleiding / kwaliteitsbewaking is essentieel</a:t>
            </a:r>
            <a:br>
              <a:rPr lang="nl-NL"/>
            </a:br>
            <a:r>
              <a:rPr lang="nl-NL" sz="1600">
                <a:latin typeface="Arial"/>
                <a:cs typeface="Arial"/>
              </a:rPr>
              <a:t>Gelijkwaardigheid en gelijke inbreng in het gesprek bewaken</a:t>
            </a:r>
            <a:endParaRPr lang="nl-NL">
              <a:latin typeface="Arial"/>
              <a:cs typeface="Arial"/>
            </a:endParaRPr>
          </a:p>
          <a:p>
            <a:pPr marL="457200" indent="-457200">
              <a:buFont typeface="+mj-lt"/>
              <a:buAutoNum type="arabicPeriod"/>
            </a:pPr>
            <a:endParaRPr lang="nl-NL"/>
          </a:p>
          <a:p>
            <a:pPr marL="457200" indent="-457200">
              <a:buFont typeface="+mj-lt"/>
              <a:buAutoNum type="arabicPeriod"/>
            </a:pPr>
            <a:r>
              <a:rPr lang="nl-NL" b="1">
                <a:latin typeface="Arial"/>
                <a:cs typeface="Arial"/>
              </a:rPr>
              <a:t>Belang van wederkerigheid</a:t>
            </a:r>
            <a:br>
              <a:rPr lang="nl-NL"/>
            </a:br>
            <a:r>
              <a:rPr lang="nl-NL" sz="1600">
                <a:latin typeface="Arial"/>
                <a:cs typeface="Arial"/>
              </a:rPr>
              <a:t>”</a:t>
            </a:r>
            <a:r>
              <a:rPr lang="nl-NL" sz="1600" err="1">
                <a:latin typeface="Arial"/>
                <a:cs typeface="Arial"/>
              </a:rPr>
              <a:t>What’s</a:t>
            </a:r>
            <a:r>
              <a:rPr lang="nl-NL" sz="1600">
                <a:latin typeface="Arial"/>
                <a:cs typeface="Arial"/>
              </a:rPr>
              <a:t> in </a:t>
            </a:r>
            <a:r>
              <a:rPr lang="nl-NL" sz="1600" err="1">
                <a:latin typeface="Arial"/>
                <a:cs typeface="Arial"/>
              </a:rPr>
              <a:t>it</a:t>
            </a:r>
            <a:r>
              <a:rPr lang="nl-NL" sz="1600">
                <a:latin typeface="Arial"/>
                <a:cs typeface="Arial"/>
              </a:rPr>
              <a:t> </a:t>
            </a:r>
            <a:r>
              <a:rPr lang="nl-NL" sz="1600" err="1">
                <a:latin typeface="Arial"/>
                <a:cs typeface="Arial"/>
              </a:rPr>
              <a:t>for</a:t>
            </a:r>
            <a:r>
              <a:rPr lang="nl-NL" sz="1600">
                <a:latin typeface="Arial"/>
                <a:cs typeface="Arial"/>
              </a:rPr>
              <a:t> me?” is legitiem; bespreken van belangen en</a:t>
            </a:r>
            <a:br>
              <a:rPr lang="nl-NL" sz="1600">
                <a:latin typeface="Arial"/>
                <a:cs typeface="Arial"/>
              </a:rPr>
            </a:br>
            <a:r>
              <a:rPr lang="nl-NL" sz="1600">
                <a:latin typeface="Arial"/>
                <a:cs typeface="Arial"/>
              </a:rPr>
              <a:t>expliciteren win-win</a:t>
            </a:r>
            <a:endParaRPr lang="nl-NL">
              <a:latin typeface="Arial"/>
              <a:cs typeface="Arial"/>
            </a:endParaRPr>
          </a:p>
        </p:txBody>
      </p:sp>
      <p:grpSp>
        <p:nvGrpSpPr>
          <p:cNvPr id="8" name="Group 7">
            <a:extLst>
              <a:ext uri="{FF2B5EF4-FFF2-40B4-BE49-F238E27FC236}">
                <a16:creationId xmlns:a16="http://schemas.microsoft.com/office/drawing/2014/main" id="{29ED5867-20A7-B722-090C-44C7259DA016}"/>
              </a:ext>
            </a:extLst>
          </p:cNvPr>
          <p:cNvGrpSpPr/>
          <p:nvPr/>
        </p:nvGrpSpPr>
        <p:grpSpPr>
          <a:xfrm>
            <a:off x="7914066" y="3712334"/>
            <a:ext cx="3767069" cy="2446984"/>
            <a:chOff x="7688686" y="331630"/>
            <a:chExt cx="3767069" cy="2446984"/>
          </a:xfrm>
        </p:grpSpPr>
        <p:sp>
          <p:nvSpPr>
            <p:cNvPr id="3" name="Rectangle 2">
              <a:extLst>
                <a:ext uri="{FF2B5EF4-FFF2-40B4-BE49-F238E27FC236}">
                  <a16:creationId xmlns:a16="http://schemas.microsoft.com/office/drawing/2014/main" id="{FC928925-C2CC-32C4-CD0C-29F63307E7F3}"/>
                </a:ext>
              </a:extLst>
            </p:cNvPr>
            <p:cNvSpPr/>
            <p:nvPr/>
          </p:nvSpPr>
          <p:spPr>
            <a:xfrm>
              <a:off x="7688686" y="331630"/>
              <a:ext cx="3767069" cy="244698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FBC4DDC-1CDF-B8EF-791D-13C683F5B223}"/>
                </a:ext>
              </a:extLst>
            </p:cNvPr>
            <p:cNvSpPr txBox="1"/>
            <p:nvPr/>
          </p:nvSpPr>
          <p:spPr>
            <a:xfrm>
              <a:off x="7829416" y="499191"/>
              <a:ext cx="352666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Arial"/>
                </a:rPr>
                <a:t>In </a:t>
              </a:r>
              <a:r>
                <a:rPr lang="en-US" sz="1600" err="1">
                  <a:cs typeface="Arial"/>
                </a:rPr>
                <a:t>dialoog</a:t>
              </a:r>
              <a:r>
                <a:rPr lang="en-US" sz="1600">
                  <a:cs typeface="Arial"/>
                </a:rPr>
                <a:t> over de lessons learned:</a:t>
              </a:r>
            </a:p>
            <a:p>
              <a:r>
                <a:rPr lang="en-US" sz="1600">
                  <a:cs typeface="Arial"/>
                </a:rPr>
                <a:t>Padlet &gt;&gt; </a:t>
              </a:r>
              <a:r>
                <a:rPr lang="en-US" sz="1600">
                  <a:ea typeface="+mn-lt"/>
                  <a:cs typeface="+mn-lt"/>
                  <a:hlinkClick r:id="rId5">
                    <a:extLst>
                      <a:ext uri="{A12FA001-AC4F-418D-AE19-62706E023703}">
                        <ahyp:hlinkClr xmlns:ahyp="http://schemas.microsoft.com/office/drawing/2018/hyperlinkcolor" val="tx"/>
                      </a:ext>
                    </a:extLst>
                  </a:hlinkClick>
                </a:rPr>
                <a:t>https://padlet.com/erikjansen/wtx8a4xg70yrjwj0</a:t>
              </a:r>
              <a:endParaRPr lang="en-US" sz="1600">
                <a:ea typeface="+mn-lt"/>
                <a:cs typeface="+mn-lt"/>
              </a:endParaRPr>
            </a:p>
            <a:p>
              <a:endParaRPr lang="en-US" sz="1600">
                <a:cs typeface="Arial"/>
              </a:endParaRPr>
            </a:p>
          </p:txBody>
        </p:sp>
        <p:pic>
          <p:nvPicPr>
            <p:cNvPr id="2" name="Picture 2" descr="Qr code&#10;&#10;Description automatically generated">
              <a:extLst>
                <a:ext uri="{FF2B5EF4-FFF2-40B4-BE49-F238E27FC236}">
                  <a16:creationId xmlns:a16="http://schemas.microsoft.com/office/drawing/2014/main" id="{648B7BF9-E93B-F198-3902-14F995916727}"/>
                </a:ext>
              </a:extLst>
            </p:cNvPr>
            <p:cNvPicPr>
              <a:picLocks noChangeAspect="1"/>
            </p:cNvPicPr>
            <p:nvPr/>
          </p:nvPicPr>
          <p:blipFill>
            <a:blip r:embed="rId6"/>
            <a:stretch>
              <a:fillRect/>
            </a:stretch>
          </p:blipFill>
          <p:spPr>
            <a:xfrm>
              <a:off x="9843752" y="1338328"/>
              <a:ext cx="1347990" cy="1347990"/>
            </a:xfrm>
            <a:prstGeom prst="rect">
              <a:avLst/>
            </a:prstGeom>
          </p:spPr>
        </p:pic>
      </p:grpSp>
    </p:spTree>
    <p:extLst>
      <p:ext uri="{BB962C8B-B14F-4D97-AF65-F5344CB8AC3E}">
        <p14:creationId xmlns:p14="http://schemas.microsoft.com/office/powerpoint/2010/main" val="2872507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ogo's Radboud Universiteit - Radboud Universiteit">
            <a:extLst>
              <a:ext uri="{FF2B5EF4-FFF2-40B4-BE49-F238E27FC236}">
                <a16:creationId xmlns:a16="http://schemas.microsoft.com/office/drawing/2014/main" id="{E782AE26-CD56-B310-38F2-01C8677D77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C61DB430-FC39-0083-3DD4-8D872B7DA9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3. Handelingsperspectief: werken met toekomsten</a:t>
            </a:r>
          </a:p>
        </p:txBody>
      </p:sp>
      <p:sp>
        <p:nvSpPr>
          <p:cNvPr id="5" name="Tijdelijke aanduiding voor tekst 4"/>
          <p:cNvSpPr>
            <a:spLocks noGrp="1"/>
          </p:cNvSpPr>
          <p:nvPr>
            <p:ph type="body" sz="quarter" idx="11"/>
          </p:nvPr>
        </p:nvSpPr>
        <p:spPr>
          <a:xfrm>
            <a:off x="838200" y="1714622"/>
            <a:ext cx="6435971" cy="4212831"/>
          </a:xfrm>
        </p:spPr>
        <p:txBody>
          <a:bodyPr vert="horz" lIns="91440" tIns="45720" rIns="91440" bIns="45720" rtlCol="0" anchor="t">
            <a:normAutofit lnSpcReduction="10000"/>
          </a:bodyPr>
          <a:lstStyle/>
          <a:p>
            <a:pPr marL="0" indent="0">
              <a:buNone/>
            </a:pPr>
            <a:r>
              <a:rPr lang="nl-NL" b="1">
                <a:latin typeface="Arial"/>
                <a:cs typeface="Arial"/>
              </a:rPr>
              <a:t>Methodische strategie ontwikkeld bestaand uit 4 processtappen:</a:t>
            </a:r>
          </a:p>
          <a:p>
            <a:pPr marL="457200" indent="-457200">
              <a:buAutoNum type="arabicPeriod"/>
            </a:pPr>
            <a:r>
              <a:rPr lang="nl-NL">
                <a:latin typeface="Arial"/>
                <a:cs typeface="Arial"/>
              </a:rPr>
              <a:t>Ophalen van individuele perspectieven (individuele toekomsten)</a:t>
            </a:r>
          </a:p>
          <a:p>
            <a:pPr marL="457200" indent="-457200">
              <a:buAutoNum type="arabicPeriod"/>
            </a:pPr>
            <a:r>
              <a:rPr lang="nl-NL">
                <a:latin typeface="Arial"/>
                <a:cs typeface="Arial"/>
              </a:rPr>
              <a:t>Collectief maken van individuele perspectieven (delen en dialoog)</a:t>
            </a:r>
          </a:p>
          <a:p>
            <a:pPr marL="457200" indent="-457200">
              <a:buAutoNum type="arabicPeriod"/>
            </a:pPr>
            <a:r>
              <a:rPr lang="nl-NL">
                <a:latin typeface="Arial"/>
                <a:cs typeface="Arial"/>
              </a:rPr>
              <a:t>Articuleren van collectief perspectieven (collectieve toekomsten)</a:t>
            </a:r>
          </a:p>
          <a:p>
            <a:pPr marL="457200" indent="-457200">
              <a:buAutoNum type="arabicPeriod"/>
            </a:pPr>
            <a:r>
              <a:rPr lang="nl-NL">
                <a:latin typeface="Arial"/>
                <a:cs typeface="Arial"/>
              </a:rPr>
              <a:t>Ontwikkelen van een gezamenlijk actieperspectief (collectieve acties)</a:t>
            </a:r>
          </a:p>
          <a:p>
            <a:pPr marL="457200" indent="-457200">
              <a:buAutoNum type="arabicPeriod"/>
            </a:pPr>
            <a:endParaRPr lang="nl-NL"/>
          </a:p>
          <a:p>
            <a:pPr marL="0" indent="0">
              <a:buNone/>
            </a:pPr>
            <a:r>
              <a:rPr lang="nl-NL">
                <a:latin typeface="Arial"/>
                <a:cs typeface="Arial"/>
              </a:rPr>
              <a:t>Beschikbaar op website Platform Stad en Wijk:</a:t>
            </a:r>
          </a:p>
          <a:p>
            <a:pPr marL="0" indent="0">
              <a:buNone/>
            </a:pPr>
            <a:r>
              <a:rPr lang="nl-NL" sz="1400">
                <a:latin typeface="Arial"/>
                <a:cs typeface="Arial"/>
                <a:hlinkClick r:id="rId5"/>
              </a:rPr>
              <a:t>https://platformstadenwijk.nl/leren-van-de-toekomsten-wijkgerichte-energietransitie/</a:t>
            </a:r>
            <a:endParaRPr lang="nl-NL" sz="1400"/>
          </a:p>
          <a:p>
            <a:pPr marL="0" indent="0">
              <a:buNone/>
            </a:pPr>
            <a:endParaRPr lang="nl-NL" sz="1400"/>
          </a:p>
        </p:txBody>
      </p:sp>
      <p:pic>
        <p:nvPicPr>
          <p:cNvPr id="2" name="Picture 2" descr="Graphical user interface, application&#10;&#10;Description automatically generated">
            <a:extLst>
              <a:ext uri="{FF2B5EF4-FFF2-40B4-BE49-F238E27FC236}">
                <a16:creationId xmlns:a16="http://schemas.microsoft.com/office/drawing/2014/main" id="{FCCC2796-DB3B-CE93-91EC-4A3271E23D5C}"/>
              </a:ext>
            </a:extLst>
          </p:cNvPr>
          <p:cNvPicPr>
            <a:picLocks noChangeAspect="1"/>
          </p:cNvPicPr>
          <p:nvPr/>
        </p:nvPicPr>
        <p:blipFill>
          <a:blip r:embed="rId6"/>
          <a:stretch>
            <a:fillRect/>
          </a:stretch>
        </p:blipFill>
        <p:spPr>
          <a:xfrm>
            <a:off x="7268309" y="1763558"/>
            <a:ext cx="4513384" cy="3225377"/>
          </a:xfrm>
          <a:prstGeom prst="rect">
            <a:avLst/>
          </a:prstGeom>
          <a:ln>
            <a:solidFill>
              <a:schemeClr val="tx1"/>
            </a:solidFill>
          </a:ln>
        </p:spPr>
      </p:pic>
    </p:spTree>
    <p:extLst>
      <p:ext uri="{BB962C8B-B14F-4D97-AF65-F5344CB8AC3E}">
        <p14:creationId xmlns:p14="http://schemas.microsoft.com/office/powerpoint/2010/main" val="2097012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o's Radboud Universiteit - Radboud Universiteit">
            <a:extLst>
              <a:ext uri="{FF2B5EF4-FFF2-40B4-BE49-F238E27FC236}">
                <a16:creationId xmlns:a16="http://schemas.microsoft.com/office/drawing/2014/main" id="{873DA9EE-86CD-FBD0-F4BC-D81587593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3. Handelingsperspectief: stap 1</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0" indent="0">
              <a:buNone/>
            </a:pPr>
            <a:r>
              <a:rPr lang="nl-NL" b="1">
                <a:latin typeface="Arial"/>
                <a:cs typeface="Arial"/>
              </a:rPr>
              <a:t>Individuele toekomsten ophalen</a:t>
            </a:r>
          </a:p>
          <a:p>
            <a:pPr marL="0" indent="0">
              <a:buNone/>
            </a:pPr>
            <a:endParaRPr lang="nl-NL" b="1"/>
          </a:p>
          <a:p>
            <a:pPr marL="179705" indent="-179705"/>
            <a:r>
              <a:rPr lang="nl-NL">
                <a:latin typeface="Arial"/>
                <a:cs typeface="Arial"/>
              </a:rPr>
              <a:t>Individuele </a:t>
            </a:r>
            <a:r>
              <a:rPr lang="nl-NL" b="1">
                <a:latin typeface="Arial"/>
                <a:cs typeface="Arial"/>
              </a:rPr>
              <a:t>interviews </a:t>
            </a:r>
            <a:r>
              <a:rPr lang="nl-NL">
                <a:latin typeface="Arial"/>
                <a:cs typeface="Arial"/>
              </a:rPr>
              <a:t>(verhalen/</a:t>
            </a:r>
            <a:r>
              <a:rPr lang="nl-NL" err="1">
                <a:latin typeface="Arial"/>
                <a:cs typeface="Arial"/>
              </a:rPr>
              <a:t>narratieven</a:t>
            </a:r>
            <a:r>
              <a:rPr lang="nl-NL">
                <a:latin typeface="Arial"/>
                <a:cs typeface="Arial"/>
              </a:rPr>
              <a:t>, zoals ook in filmpje!)</a:t>
            </a:r>
          </a:p>
          <a:p>
            <a:pPr marL="359705" lvl="1" indent="-179705"/>
            <a:r>
              <a:rPr lang="nl-NL">
                <a:latin typeface="Arial"/>
                <a:cs typeface="Arial"/>
              </a:rPr>
              <a:t>Breed uitvragen wat er speelt in een wijk: integraal beeld van de wijk</a:t>
            </a:r>
          </a:p>
          <a:p>
            <a:pPr marL="359705" lvl="1" indent="-179705"/>
            <a:r>
              <a:rPr lang="nl-NL">
                <a:latin typeface="Arial"/>
                <a:cs typeface="Arial"/>
              </a:rPr>
              <a:t>Bruikbaar niet alleen voor toekomsten; kost wel meer tijd. </a:t>
            </a:r>
            <a:endParaRPr lang="nl-NL"/>
          </a:p>
          <a:p>
            <a:pPr marL="179705" indent="-179705"/>
            <a:endParaRPr lang="nl-NL">
              <a:latin typeface="Arial"/>
              <a:cs typeface="Arial"/>
            </a:endParaRPr>
          </a:p>
          <a:p>
            <a:pPr marL="179705" indent="-179705"/>
            <a:r>
              <a:rPr lang="nl-NL" b="1">
                <a:latin typeface="Arial"/>
                <a:cs typeface="Arial"/>
              </a:rPr>
              <a:t>Opdracht "Brief vanuit de toekomst"</a:t>
            </a:r>
            <a:r>
              <a:rPr lang="nl-NL">
                <a:latin typeface="Arial"/>
                <a:cs typeface="Arial"/>
              </a:rPr>
              <a:t>:</a:t>
            </a:r>
            <a:endParaRPr lang="nl-NL"/>
          </a:p>
          <a:p>
            <a:pPr marL="522605" lvl="1" indent="-342900">
              <a:buFont typeface="Courier New" panose="020B0604020202020204" pitchFamily="34" charset="0"/>
              <a:buChar char="o"/>
            </a:pPr>
            <a:r>
              <a:rPr lang="nl-NL">
                <a:latin typeface="Arial"/>
                <a:cs typeface="Arial"/>
              </a:rPr>
              <a:t>Deelnemers werd gevraagd om zichzelf 10-15 jaar in de toekomst te verplaatsen en te bedenken hoe ze verwachten dat de wijk er dan uit zal zien en hoe ze wensen dat de wijk er dan uitziet.</a:t>
            </a:r>
            <a:endParaRPr lang="en-US">
              <a:latin typeface="Arial"/>
              <a:cs typeface="Arial"/>
            </a:endParaRPr>
          </a:p>
          <a:p>
            <a:pPr marL="522605" lvl="1" indent="-342900">
              <a:buFont typeface="Courier New" panose="020B0604020202020204" pitchFamily="34" charset="0"/>
              <a:buChar char="o"/>
            </a:pPr>
            <a:r>
              <a:rPr lang="nl-NL">
                <a:latin typeface="Arial"/>
                <a:cs typeface="Arial"/>
              </a:rPr>
              <a:t>Vraag: wat zou je je (klein-)kinderen vertellen over het hier en nu? </a:t>
            </a:r>
          </a:p>
          <a:p>
            <a:pPr marL="179705" indent="-179705"/>
            <a:endParaRPr lang="nl-NL" b="1"/>
          </a:p>
        </p:txBody>
      </p:sp>
      <p:pic>
        <p:nvPicPr>
          <p:cNvPr id="3" name="Picture 6" descr="A picture containing text, clipart&#10;&#10;Description automatically generated">
            <a:extLst>
              <a:ext uri="{FF2B5EF4-FFF2-40B4-BE49-F238E27FC236}">
                <a16:creationId xmlns:a16="http://schemas.microsoft.com/office/drawing/2014/main" id="{8BA5EFBD-A1B4-D94B-AEA1-9BBFBBC760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138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o's Radboud Universiteit - Radboud Universiteit">
            <a:extLst>
              <a:ext uri="{FF2B5EF4-FFF2-40B4-BE49-F238E27FC236}">
                <a16:creationId xmlns:a16="http://schemas.microsoft.com/office/drawing/2014/main" id="{03FB71BB-7923-CE9D-93BD-EA2BC98A4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 picture containing text, clipart&#10;&#10;Description automatically generated">
            <a:extLst>
              <a:ext uri="{FF2B5EF4-FFF2-40B4-BE49-F238E27FC236}">
                <a16:creationId xmlns:a16="http://schemas.microsoft.com/office/drawing/2014/main" id="{9343FD58-F491-C371-B236-5E0EF82CD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3. Handelingsperspectief: stap 2</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0" indent="0">
              <a:buNone/>
            </a:pPr>
            <a:r>
              <a:rPr lang="nl-NL" b="1" dirty="0">
                <a:latin typeface="Arial"/>
                <a:cs typeface="Arial"/>
              </a:rPr>
              <a:t>Individuele toekomsten delen</a:t>
            </a:r>
          </a:p>
          <a:p>
            <a:pPr marL="0" indent="0">
              <a:buNone/>
            </a:pPr>
            <a:r>
              <a:rPr lang="nl-NL" dirty="0">
                <a:latin typeface="Arial"/>
                <a:cs typeface="Arial"/>
              </a:rPr>
              <a:t>In een dialoogsessie met betrokkenen in </a:t>
            </a:r>
            <a:endParaRPr lang="nl-NL" dirty="0"/>
          </a:p>
          <a:p>
            <a:pPr marL="0" indent="0">
              <a:buNone/>
            </a:pPr>
            <a:r>
              <a:rPr lang="nl-NL" dirty="0">
                <a:latin typeface="Arial"/>
                <a:cs typeface="Arial"/>
              </a:rPr>
              <a:t>gesprek gaan om deze perspectieven met </a:t>
            </a:r>
            <a:endParaRPr lang="nl-NL" dirty="0"/>
          </a:p>
          <a:p>
            <a:pPr marL="0" indent="0">
              <a:buNone/>
            </a:pPr>
            <a:r>
              <a:rPr lang="nl-NL" dirty="0">
                <a:latin typeface="Arial"/>
                <a:cs typeface="Arial"/>
              </a:rPr>
              <a:t>elkaar te delen, ze te begrijpen en ze met </a:t>
            </a:r>
            <a:endParaRPr lang="nl-NL"/>
          </a:p>
          <a:p>
            <a:pPr marL="0" indent="0">
              <a:buNone/>
            </a:pPr>
            <a:r>
              <a:rPr lang="nl-NL" dirty="0">
                <a:latin typeface="Arial"/>
                <a:cs typeface="Arial"/>
              </a:rPr>
              <a:t>elkaar in dialoog te brengen.</a:t>
            </a:r>
            <a:endParaRPr lang="nl-NL" dirty="0"/>
          </a:p>
          <a:p>
            <a:pPr marL="0" indent="0">
              <a:buNone/>
            </a:pPr>
            <a:endParaRPr lang="nl-NL" b="1">
              <a:latin typeface="Arial"/>
              <a:cs typeface="Arial"/>
            </a:endParaRPr>
          </a:p>
          <a:p>
            <a:pPr marL="0" indent="0">
              <a:buNone/>
            </a:pPr>
            <a:r>
              <a:rPr lang="nl-NL" dirty="0">
                <a:latin typeface="Arial"/>
                <a:cs typeface="Arial"/>
              </a:rPr>
              <a:t>Tools:</a:t>
            </a:r>
          </a:p>
          <a:p>
            <a:pPr marL="179705" indent="-179705"/>
            <a:r>
              <a:rPr lang="nl-NL" dirty="0">
                <a:latin typeface="Arial"/>
                <a:cs typeface="Arial"/>
              </a:rPr>
              <a:t>Draaiboek dialoogsessie</a:t>
            </a:r>
          </a:p>
          <a:p>
            <a:pPr marL="179705" indent="-179705"/>
            <a:r>
              <a:rPr lang="nl-NL" dirty="0">
                <a:latin typeface="Arial"/>
                <a:cs typeface="Arial"/>
              </a:rPr>
              <a:t>Dialoogcanvas</a:t>
            </a:r>
            <a:endParaRPr lang="nl-NL" dirty="0"/>
          </a:p>
          <a:p>
            <a:pPr marL="179705" indent="-179705"/>
            <a:r>
              <a:rPr lang="nl-NL" dirty="0">
                <a:latin typeface="Arial"/>
                <a:cs typeface="Arial"/>
              </a:rPr>
              <a:t>Observatie-instrument voor gesprekskwaliteit</a:t>
            </a:r>
            <a:endParaRPr lang="nl-NL" dirty="0"/>
          </a:p>
          <a:p>
            <a:pPr marL="179705" indent="-179705"/>
            <a:endParaRPr lang="nl-NL"/>
          </a:p>
        </p:txBody>
      </p:sp>
      <p:pic>
        <p:nvPicPr>
          <p:cNvPr id="6" name="Picture 5">
            <a:extLst>
              <a:ext uri="{FF2B5EF4-FFF2-40B4-BE49-F238E27FC236}">
                <a16:creationId xmlns:a16="http://schemas.microsoft.com/office/drawing/2014/main" id="{3E726A5C-DD9C-F24C-45B2-DBD92CA7C7D6}"/>
              </a:ext>
            </a:extLst>
          </p:cNvPr>
          <p:cNvPicPr>
            <a:picLocks noChangeAspect="1"/>
          </p:cNvPicPr>
          <p:nvPr/>
        </p:nvPicPr>
        <p:blipFill>
          <a:blip r:embed="rId5"/>
          <a:stretch>
            <a:fillRect/>
          </a:stretch>
        </p:blipFill>
        <p:spPr>
          <a:xfrm>
            <a:off x="6286500" y="2236037"/>
            <a:ext cx="5730328" cy="3232248"/>
          </a:xfrm>
          <a:prstGeom prst="rect">
            <a:avLst/>
          </a:prstGeom>
        </p:spPr>
      </p:pic>
    </p:spTree>
    <p:extLst>
      <p:ext uri="{BB962C8B-B14F-4D97-AF65-F5344CB8AC3E}">
        <p14:creationId xmlns:p14="http://schemas.microsoft.com/office/powerpoint/2010/main" val="78873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ogo's Radboud Universiteit - Radboud Universiteit">
            <a:extLst>
              <a:ext uri="{FF2B5EF4-FFF2-40B4-BE49-F238E27FC236}">
                <a16:creationId xmlns:a16="http://schemas.microsoft.com/office/drawing/2014/main" id="{6928697F-8FC1-013E-A8EB-1273E31DA7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5923DF67-7DF1-FF10-A9B2-B88A2DDEF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3. Handelingsperspectief: stap 3</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0" indent="0">
              <a:buNone/>
            </a:pPr>
            <a:r>
              <a:rPr lang="nl-NL" b="1" dirty="0">
                <a:latin typeface="Arial"/>
                <a:cs typeface="Arial"/>
              </a:rPr>
              <a:t>Collectieve toekomsten articuleren</a:t>
            </a:r>
          </a:p>
          <a:p>
            <a:pPr marL="0" indent="0">
              <a:buNone/>
            </a:pPr>
            <a:r>
              <a:rPr lang="nl-NL" dirty="0">
                <a:latin typeface="Arial"/>
                <a:cs typeface="Arial"/>
              </a:rPr>
              <a:t>In een dialoogsessie komen tot een synthese </a:t>
            </a:r>
            <a:endParaRPr lang="nl-NL" dirty="0"/>
          </a:p>
          <a:p>
            <a:pPr marL="0" indent="0">
              <a:buNone/>
            </a:pPr>
            <a:r>
              <a:rPr lang="nl-NL" dirty="0">
                <a:latin typeface="Arial"/>
                <a:cs typeface="Arial"/>
              </a:rPr>
              <a:t>van de individuele toekomstbeelden. </a:t>
            </a:r>
            <a:endParaRPr lang="nl-NL"/>
          </a:p>
          <a:p>
            <a:pPr marL="0" indent="0">
              <a:buNone/>
            </a:pPr>
            <a:r>
              <a:rPr lang="nl-NL" dirty="0">
                <a:latin typeface="Arial"/>
                <a:cs typeface="Arial"/>
              </a:rPr>
              <a:t>Dat kunnen er meer zijn.</a:t>
            </a:r>
            <a:endParaRPr lang="nl-NL" dirty="0"/>
          </a:p>
          <a:p>
            <a:pPr marL="0" indent="0">
              <a:buNone/>
            </a:pPr>
            <a:endParaRPr lang="nl-NL"/>
          </a:p>
          <a:p>
            <a:pPr marL="0" indent="0">
              <a:buNone/>
            </a:pPr>
            <a:r>
              <a:rPr lang="nl-NL" dirty="0">
                <a:latin typeface="Arial"/>
                <a:cs typeface="Arial"/>
              </a:rPr>
              <a:t>Tools:</a:t>
            </a:r>
            <a:endParaRPr lang="nl-NL" dirty="0"/>
          </a:p>
          <a:p>
            <a:pPr marL="179705" indent="-179705">
              <a:buFont typeface="Arial"/>
              <a:buChar char="•"/>
            </a:pPr>
            <a:r>
              <a:rPr lang="nl-NL" dirty="0">
                <a:latin typeface="Arial"/>
                <a:cs typeface="Arial"/>
              </a:rPr>
              <a:t>Draaiboek dialoogsessie</a:t>
            </a:r>
            <a:endParaRPr lang="en-US" dirty="0">
              <a:latin typeface="Arial"/>
              <a:cs typeface="Arial"/>
            </a:endParaRPr>
          </a:p>
          <a:p>
            <a:pPr marL="179705" indent="-179705">
              <a:buFont typeface="Arial"/>
              <a:buChar char="•"/>
            </a:pPr>
            <a:r>
              <a:rPr lang="nl-NL" dirty="0">
                <a:latin typeface="Arial"/>
                <a:cs typeface="Arial"/>
              </a:rPr>
              <a:t>Dialoogcanvas</a:t>
            </a:r>
          </a:p>
          <a:p>
            <a:pPr marL="179705" indent="-179705">
              <a:buFont typeface="Arial"/>
              <a:buChar char="•"/>
            </a:pPr>
            <a:r>
              <a:rPr lang="nl-NL" dirty="0">
                <a:latin typeface="Arial"/>
                <a:cs typeface="Arial"/>
              </a:rPr>
              <a:t>Observatie-instrument voor gesprekskwaliteit</a:t>
            </a:r>
          </a:p>
          <a:p>
            <a:pPr marL="0" indent="0">
              <a:buNone/>
            </a:pPr>
            <a:endParaRPr lang="nl-NL"/>
          </a:p>
          <a:p>
            <a:pPr marL="0" indent="0">
              <a:buNone/>
            </a:pPr>
            <a:endParaRPr lang="nl-NL"/>
          </a:p>
          <a:p>
            <a:pPr marL="0" indent="0">
              <a:buNone/>
            </a:pPr>
            <a:endParaRPr lang="nl-NL" b="1"/>
          </a:p>
        </p:txBody>
      </p:sp>
      <p:pic>
        <p:nvPicPr>
          <p:cNvPr id="6" name="Picture 5">
            <a:extLst>
              <a:ext uri="{FF2B5EF4-FFF2-40B4-BE49-F238E27FC236}">
                <a16:creationId xmlns:a16="http://schemas.microsoft.com/office/drawing/2014/main" id="{5182BF2D-9A78-08D9-EBA1-272FC8B5E60D}"/>
              </a:ext>
            </a:extLst>
          </p:cNvPr>
          <p:cNvPicPr>
            <a:picLocks noChangeAspect="1"/>
          </p:cNvPicPr>
          <p:nvPr/>
        </p:nvPicPr>
        <p:blipFill>
          <a:blip r:embed="rId5"/>
          <a:stretch>
            <a:fillRect/>
          </a:stretch>
        </p:blipFill>
        <p:spPr>
          <a:xfrm>
            <a:off x="6286500" y="2236037"/>
            <a:ext cx="5730328" cy="3232248"/>
          </a:xfrm>
          <a:prstGeom prst="rect">
            <a:avLst/>
          </a:prstGeom>
        </p:spPr>
      </p:pic>
    </p:spTree>
    <p:extLst>
      <p:ext uri="{BB962C8B-B14F-4D97-AF65-F5344CB8AC3E}">
        <p14:creationId xmlns:p14="http://schemas.microsoft.com/office/powerpoint/2010/main" val="849194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ogo's Radboud Universiteit - Radboud Universiteit">
            <a:extLst>
              <a:ext uri="{FF2B5EF4-FFF2-40B4-BE49-F238E27FC236}">
                <a16:creationId xmlns:a16="http://schemas.microsoft.com/office/drawing/2014/main" id="{8FA7667B-81BE-30D1-07BB-A47D0A834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 picture containing text, clipart&#10;&#10;Description automatically generated">
            <a:extLst>
              <a:ext uri="{FF2B5EF4-FFF2-40B4-BE49-F238E27FC236}">
                <a16:creationId xmlns:a16="http://schemas.microsoft.com/office/drawing/2014/main" id="{3DC4FBAA-1515-F7C5-DFA7-0BF774E175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7E7404C-BA83-4723-D662-8DA2AB8D9727}"/>
              </a:ext>
            </a:extLst>
          </p:cNvPr>
          <p:cNvSpPr>
            <a:spLocks noGrp="1"/>
          </p:cNvSpPr>
          <p:nvPr>
            <p:ph type="title"/>
          </p:nvPr>
        </p:nvSpPr>
        <p:spPr/>
        <p:txBody>
          <a:bodyPr/>
          <a:lstStyle/>
          <a:p>
            <a:r>
              <a:rPr lang="nl-NL">
                <a:latin typeface="Avenir Next Condensed Medium"/>
                <a:cs typeface="Arial"/>
              </a:rPr>
              <a:t>Dialoogposter</a:t>
            </a:r>
            <a:endParaRPr lang="nl-NL"/>
          </a:p>
        </p:txBody>
      </p:sp>
      <p:sp>
        <p:nvSpPr>
          <p:cNvPr id="5" name="TextBox 4">
            <a:extLst>
              <a:ext uri="{FF2B5EF4-FFF2-40B4-BE49-F238E27FC236}">
                <a16:creationId xmlns:a16="http://schemas.microsoft.com/office/drawing/2014/main" id="{DC188491-3B32-1273-8BD9-DED218B5DD86}"/>
              </a:ext>
            </a:extLst>
          </p:cNvPr>
          <p:cNvSpPr txBox="1"/>
          <p:nvPr/>
        </p:nvSpPr>
        <p:spPr>
          <a:xfrm>
            <a:off x="836789" y="2247900"/>
            <a:ext cx="505036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b="1">
                <a:cs typeface="Arial"/>
              </a:rPr>
              <a:t>Beschrijving opdracht:</a:t>
            </a:r>
          </a:p>
          <a:p>
            <a:r>
              <a:rPr lang="nl-NL">
                <a:cs typeface="Arial"/>
              </a:rPr>
              <a:t>De dialoogposter is ingevuld door gemeenteambtenaren en bewoners. Als methode om verschillende visies mee te nemen is </a:t>
            </a:r>
            <a:r>
              <a:rPr lang="nl-NL" i="1">
                <a:cs typeface="Arial"/>
              </a:rPr>
              <a:t>6 Thinking Hats</a:t>
            </a:r>
            <a:r>
              <a:rPr lang="nl-NL">
                <a:cs typeface="Arial"/>
              </a:rPr>
              <a:t> (de </a:t>
            </a:r>
            <a:r>
              <a:rPr lang="nl-NL" err="1">
                <a:cs typeface="Arial"/>
              </a:rPr>
              <a:t>Bono</a:t>
            </a:r>
            <a:r>
              <a:rPr lang="nl-NL">
                <a:cs typeface="Arial"/>
              </a:rPr>
              <a:t>) gebruikt.</a:t>
            </a:r>
          </a:p>
          <a:p>
            <a:endParaRPr lang="nl-NL">
              <a:cs typeface="Arial"/>
            </a:endParaRPr>
          </a:p>
          <a:p>
            <a:endParaRPr lang="nl-NL">
              <a:cs typeface="Arial"/>
            </a:endParaRPr>
          </a:p>
          <a:p>
            <a:r>
              <a:rPr lang="nl-NL" b="1">
                <a:cs typeface="Arial"/>
              </a:rPr>
              <a:t>Uitkomst:</a:t>
            </a:r>
          </a:p>
          <a:p>
            <a:r>
              <a:rPr lang="nl-NL">
                <a:cs typeface="Arial"/>
              </a:rPr>
              <a:t>Methode helpt om gewenste van verwachte toekomst te onderscheiden.</a:t>
            </a:r>
            <a:endParaRPr lang="nl-NL" i="1">
              <a:cs typeface="Arial"/>
            </a:endParaRPr>
          </a:p>
          <a:p>
            <a:r>
              <a:rPr lang="nl-NL" i="1">
                <a:cs typeface="Arial"/>
              </a:rPr>
              <a:t>6 Thinking Hats</a:t>
            </a:r>
            <a:r>
              <a:rPr lang="nl-NL">
                <a:cs typeface="Arial"/>
              </a:rPr>
              <a:t> werkte minder goed als methode en er was meer begeleiding nodig.</a:t>
            </a:r>
            <a:endParaRPr lang="nl-NL"/>
          </a:p>
        </p:txBody>
      </p:sp>
      <p:pic>
        <p:nvPicPr>
          <p:cNvPr id="6" name="Picture 5">
            <a:extLst>
              <a:ext uri="{FF2B5EF4-FFF2-40B4-BE49-F238E27FC236}">
                <a16:creationId xmlns:a16="http://schemas.microsoft.com/office/drawing/2014/main" id="{6E08BFDA-3516-BCEE-84BB-45702E7E6F68}"/>
              </a:ext>
            </a:extLst>
          </p:cNvPr>
          <p:cNvPicPr>
            <a:picLocks noChangeAspect="1"/>
          </p:cNvPicPr>
          <p:nvPr/>
        </p:nvPicPr>
        <p:blipFill>
          <a:blip r:embed="rId5"/>
          <a:stretch>
            <a:fillRect/>
          </a:stretch>
        </p:blipFill>
        <p:spPr>
          <a:xfrm>
            <a:off x="6286500" y="2236037"/>
            <a:ext cx="5730328" cy="3232248"/>
          </a:xfrm>
          <a:prstGeom prst="rect">
            <a:avLst/>
          </a:prstGeom>
        </p:spPr>
      </p:pic>
    </p:spTree>
    <p:extLst>
      <p:ext uri="{BB962C8B-B14F-4D97-AF65-F5344CB8AC3E}">
        <p14:creationId xmlns:p14="http://schemas.microsoft.com/office/powerpoint/2010/main" val="3051167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o's Radboud Universiteit - Radboud Universiteit">
            <a:extLst>
              <a:ext uri="{FF2B5EF4-FFF2-40B4-BE49-F238E27FC236}">
                <a16:creationId xmlns:a16="http://schemas.microsoft.com/office/drawing/2014/main" id="{078D6B46-EFAB-7909-9B15-89DC44871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 picture containing text, clipart&#10;&#10;Description automatically generated">
            <a:extLst>
              <a:ext uri="{FF2B5EF4-FFF2-40B4-BE49-F238E27FC236}">
                <a16:creationId xmlns:a16="http://schemas.microsoft.com/office/drawing/2014/main" id="{29F50F60-C8B9-1116-D8EF-22EA8ECD74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3. Handelingsperspectief: stap 4</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0" indent="0">
              <a:buNone/>
            </a:pPr>
            <a:r>
              <a:rPr lang="nl-NL" b="1">
                <a:latin typeface="Arial"/>
                <a:cs typeface="Arial"/>
              </a:rPr>
              <a:t>Ontwikkelen actieperspectief</a:t>
            </a:r>
          </a:p>
          <a:p>
            <a:pPr marL="0" indent="0">
              <a:buNone/>
            </a:pPr>
            <a:r>
              <a:rPr lang="nl-NL">
                <a:latin typeface="Arial"/>
                <a:cs typeface="Arial"/>
              </a:rPr>
              <a:t>Met relevante stakeholders in gesprek gaan over welke toekomst(en) je gezamenlijk wil realiseren en formuleren wat er nodig is om dat te doen.</a:t>
            </a:r>
          </a:p>
          <a:p>
            <a:pPr marL="0" indent="0">
              <a:buNone/>
            </a:pPr>
            <a:endParaRPr lang="nl-NL">
              <a:latin typeface="Arial"/>
              <a:cs typeface="Arial"/>
            </a:endParaRPr>
          </a:p>
          <a:p>
            <a:pPr marL="0" indent="0">
              <a:buNone/>
            </a:pPr>
            <a:r>
              <a:rPr lang="nl-NL">
                <a:latin typeface="Arial"/>
                <a:cs typeface="Arial"/>
              </a:rPr>
              <a:t>Extra sessie aan te raden.</a:t>
            </a:r>
          </a:p>
          <a:p>
            <a:pPr marL="0" indent="0">
              <a:buNone/>
            </a:pPr>
            <a:endParaRPr lang="nl-NL">
              <a:latin typeface="Arial"/>
              <a:cs typeface="Arial"/>
            </a:endParaRPr>
          </a:p>
          <a:p>
            <a:pPr marL="0" indent="0">
              <a:buNone/>
            </a:pPr>
            <a:r>
              <a:rPr lang="nl-NL">
                <a:latin typeface="Arial"/>
                <a:cs typeface="Arial"/>
              </a:rPr>
              <a:t>Tool:</a:t>
            </a:r>
          </a:p>
          <a:p>
            <a:pPr marL="0" indent="0">
              <a:buNone/>
            </a:pPr>
            <a:r>
              <a:rPr lang="nl-NL">
                <a:latin typeface="Arial"/>
                <a:cs typeface="Arial"/>
              </a:rPr>
              <a:t>- </a:t>
            </a:r>
            <a:r>
              <a:rPr lang="nl-NL" err="1">
                <a:latin typeface="Arial"/>
                <a:cs typeface="Arial"/>
              </a:rPr>
              <a:t>Lessons</a:t>
            </a:r>
            <a:r>
              <a:rPr lang="nl-NL">
                <a:latin typeface="Arial"/>
                <a:cs typeface="Arial"/>
              </a:rPr>
              <a:t> </a:t>
            </a:r>
            <a:r>
              <a:rPr lang="nl-NL" err="1">
                <a:latin typeface="Arial"/>
                <a:cs typeface="Arial"/>
              </a:rPr>
              <a:t>learned</a:t>
            </a:r>
            <a:endParaRPr lang="nl-NL">
              <a:latin typeface="Arial"/>
              <a:cs typeface="Arial"/>
            </a:endParaRPr>
          </a:p>
          <a:p>
            <a:pPr marL="0" indent="0">
              <a:buNone/>
            </a:pPr>
            <a:endParaRPr lang="nl-NL">
              <a:latin typeface="Arial"/>
              <a:cs typeface="Arial"/>
            </a:endParaRPr>
          </a:p>
          <a:p>
            <a:pPr marL="0" indent="0">
              <a:buNone/>
            </a:pPr>
            <a:endParaRPr lang="nl-NL">
              <a:latin typeface="Arial"/>
              <a:cs typeface="Arial"/>
            </a:endParaRPr>
          </a:p>
        </p:txBody>
      </p:sp>
    </p:spTree>
    <p:extLst>
      <p:ext uri="{BB962C8B-B14F-4D97-AF65-F5344CB8AC3E}">
        <p14:creationId xmlns:p14="http://schemas.microsoft.com/office/powerpoint/2010/main" val="1001374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o's Radboud Universiteit - Radboud Universiteit">
            <a:extLst>
              <a:ext uri="{FF2B5EF4-FFF2-40B4-BE49-F238E27FC236}">
                <a16:creationId xmlns:a16="http://schemas.microsoft.com/office/drawing/2014/main" id="{65DCE138-6E48-72DD-B764-C9C349346A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121" y="5379629"/>
            <a:ext cx="26003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 picture containing text, clipart&#10;&#10;Description automatically generated">
            <a:extLst>
              <a:ext uri="{FF2B5EF4-FFF2-40B4-BE49-F238E27FC236}">
                <a16:creationId xmlns:a16="http://schemas.microsoft.com/office/drawing/2014/main" id="{6628AA56-8C14-2157-D9C6-ADDB45AA9E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47" y="5950115"/>
            <a:ext cx="2914189" cy="71093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r>
              <a:rPr lang="nl-NL"/>
              <a:t>Tot slot</a:t>
            </a:r>
          </a:p>
        </p:txBody>
      </p:sp>
      <p:sp>
        <p:nvSpPr>
          <p:cNvPr id="5" name="Tijdelijke aanduiding voor tekst 4"/>
          <p:cNvSpPr>
            <a:spLocks noGrp="1"/>
          </p:cNvSpPr>
          <p:nvPr>
            <p:ph type="body" sz="quarter" idx="11"/>
          </p:nvPr>
        </p:nvSpPr>
        <p:spPr/>
        <p:txBody>
          <a:bodyPr vert="horz" lIns="91440" tIns="45720" rIns="91440" bIns="45720" rtlCol="0" anchor="t">
            <a:normAutofit/>
          </a:bodyPr>
          <a:lstStyle/>
          <a:p>
            <a:pPr marL="179705" indent="-179705"/>
            <a:r>
              <a:rPr lang="nl-NL">
                <a:latin typeface="Arial"/>
                <a:cs typeface="Arial"/>
              </a:rPr>
              <a:t>Voor de energietransitie is </a:t>
            </a:r>
            <a:r>
              <a:rPr lang="nl-NL" b="1">
                <a:latin typeface="Arial"/>
                <a:cs typeface="Arial"/>
              </a:rPr>
              <a:t>fundamentele verandering</a:t>
            </a:r>
            <a:r>
              <a:rPr lang="nl-NL">
                <a:latin typeface="Arial"/>
                <a:cs typeface="Arial"/>
              </a:rPr>
              <a:t> noodzakelijk</a:t>
            </a:r>
            <a:endParaRPr lang="nl-NL"/>
          </a:p>
          <a:p>
            <a:pPr marL="179705" indent="-179705"/>
            <a:r>
              <a:rPr lang="nl-NL">
                <a:latin typeface="Arial"/>
                <a:cs typeface="Arial"/>
              </a:rPr>
              <a:t>Deze verandering betreft niet alleen </a:t>
            </a:r>
            <a:r>
              <a:rPr lang="nl-NL" i="1">
                <a:latin typeface="Arial"/>
                <a:cs typeface="Arial"/>
              </a:rPr>
              <a:t>gedrag</a:t>
            </a:r>
            <a:r>
              <a:rPr lang="nl-NL">
                <a:latin typeface="Arial"/>
                <a:cs typeface="Arial"/>
              </a:rPr>
              <a:t>, </a:t>
            </a:r>
            <a:r>
              <a:rPr lang="nl-NL" i="1">
                <a:latin typeface="Arial"/>
                <a:cs typeface="Arial"/>
              </a:rPr>
              <a:t>technologie </a:t>
            </a:r>
            <a:r>
              <a:rPr lang="nl-NL">
                <a:latin typeface="Arial"/>
                <a:cs typeface="Arial"/>
              </a:rPr>
              <a:t>of </a:t>
            </a:r>
            <a:r>
              <a:rPr lang="nl-NL" i="1">
                <a:latin typeface="Arial"/>
                <a:cs typeface="Arial"/>
              </a:rPr>
              <a:t>betekenisgeving</a:t>
            </a:r>
            <a:r>
              <a:rPr lang="nl-NL">
                <a:latin typeface="Arial"/>
                <a:cs typeface="Arial"/>
              </a:rPr>
              <a:t> aan duurzaamheid, maar </a:t>
            </a:r>
            <a:r>
              <a:rPr lang="nl-NL" b="1" i="1">
                <a:latin typeface="Arial"/>
                <a:cs typeface="Arial"/>
              </a:rPr>
              <a:t>combinaties van alle drie in de praktijken van ons dagelijks leven</a:t>
            </a:r>
          </a:p>
          <a:p>
            <a:pPr marL="179705" indent="-179705"/>
            <a:r>
              <a:rPr lang="nl-NL">
                <a:latin typeface="Arial"/>
                <a:cs typeface="Arial"/>
              </a:rPr>
              <a:t>Daarvoor moeten we nadenken en ons verbeelden </a:t>
            </a:r>
            <a:r>
              <a:rPr lang="nl-NL" b="1">
                <a:latin typeface="Arial"/>
                <a:cs typeface="Arial"/>
              </a:rPr>
              <a:t>welke toekomsten er mogelijk zijn</a:t>
            </a:r>
            <a:r>
              <a:rPr lang="nl-NL">
                <a:latin typeface="Arial"/>
                <a:cs typeface="Arial"/>
              </a:rPr>
              <a:t>...</a:t>
            </a:r>
          </a:p>
          <a:p>
            <a:pPr marL="179705" indent="-179705"/>
            <a:r>
              <a:rPr lang="nl-NL">
                <a:latin typeface="Arial"/>
                <a:cs typeface="Arial"/>
              </a:rPr>
              <a:t>...en daar ons </a:t>
            </a:r>
            <a:r>
              <a:rPr lang="nl-NL" b="1">
                <a:latin typeface="Arial"/>
                <a:cs typeface="Arial"/>
              </a:rPr>
              <a:t>handelen en ontwikkelen</a:t>
            </a:r>
            <a:r>
              <a:rPr lang="nl-NL">
                <a:latin typeface="Arial"/>
                <a:cs typeface="Arial"/>
              </a:rPr>
              <a:t> op afstemmen</a:t>
            </a:r>
          </a:p>
          <a:p>
            <a:pPr marL="179705" indent="-179705"/>
            <a:r>
              <a:rPr lang="nl-NL">
                <a:latin typeface="Arial"/>
                <a:cs typeface="Arial"/>
              </a:rPr>
              <a:t>Dat zou in een </a:t>
            </a:r>
            <a:r>
              <a:rPr lang="nl-NL" b="1">
                <a:latin typeface="Arial"/>
                <a:cs typeface="Arial"/>
              </a:rPr>
              <a:t>democratisch proces</a:t>
            </a:r>
            <a:r>
              <a:rPr lang="nl-NL">
                <a:latin typeface="Arial"/>
                <a:cs typeface="Arial"/>
              </a:rPr>
              <a:t> moeten gebeuren, zodat de energietransitie een transitie van iedereen kan worden:</a:t>
            </a:r>
          </a:p>
          <a:p>
            <a:pPr marL="360045" lvl="2" indent="0">
              <a:buNone/>
            </a:pPr>
            <a:r>
              <a:rPr lang="nl-NL" i="1">
                <a:latin typeface="Arial"/>
                <a:cs typeface="Arial"/>
              </a:rPr>
              <a:t>&gt; Hoe komen we van individuele toekomsten naar collectief handelen?</a:t>
            </a:r>
          </a:p>
          <a:p>
            <a:pPr marL="360045" lvl="2" indent="0">
              <a:buNone/>
            </a:pPr>
            <a:endParaRPr lang="nl-NL" i="1">
              <a:latin typeface="Arial"/>
              <a:cs typeface="Arial"/>
            </a:endParaRPr>
          </a:p>
          <a:p>
            <a:pPr marL="360045" lvl="2" indent="0">
              <a:buNone/>
            </a:pPr>
            <a:r>
              <a:rPr lang="nl-NL" i="1">
                <a:latin typeface="Arial"/>
                <a:cs typeface="Arial"/>
              </a:rPr>
              <a:t>&gt; Vragen? Opmerkingen?</a:t>
            </a:r>
          </a:p>
          <a:p>
            <a:pPr marL="179705" indent="-179705"/>
            <a:endParaRPr lang="nl-NL">
              <a:latin typeface="Arial"/>
              <a:cs typeface="Arial"/>
            </a:endParaRPr>
          </a:p>
        </p:txBody>
      </p:sp>
    </p:spTree>
    <p:extLst>
      <p:ext uri="{BB962C8B-B14F-4D97-AF65-F5344CB8AC3E}">
        <p14:creationId xmlns:p14="http://schemas.microsoft.com/office/powerpoint/2010/main" val="2473646171"/>
      </p:ext>
    </p:extLst>
  </p:cSld>
  <p:clrMapOvr>
    <a:masterClrMapping/>
  </p:clrMapOvr>
</p:sld>
</file>

<file path=ppt/theme/theme1.xml><?xml version="1.0" encoding="utf-8"?>
<a:theme xmlns:a="http://schemas.openxmlformats.org/drawingml/2006/main" name="Presentatie_Smal">
  <a:themeElements>
    <a:clrScheme name="HAN">
      <a:dk1>
        <a:sysClr val="windowText" lastClr="000000"/>
      </a:dk1>
      <a:lt1>
        <a:sysClr val="window" lastClr="FFFFFF"/>
      </a:lt1>
      <a:dk2>
        <a:srgbClr val="E50056"/>
      </a:dk2>
      <a:lt2>
        <a:srgbClr val="F8F8F8"/>
      </a:lt2>
      <a:accent1>
        <a:srgbClr val="000000"/>
      </a:accent1>
      <a:accent2>
        <a:srgbClr val="454545"/>
      </a:accent2>
      <a:accent3>
        <a:srgbClr val="757575"/>
      </a:accent3>
      <a:accent4>
        <a:srgbClr val="919191"/>
      </a:accent4>
      <a:accent5>
        <a:srgbClr val="E3E3E3"/>
      </a:accent5>
      <a:accent6>
        <a:srgbClr val="F8F8F8"/>
      </a:accent6>
      <a:hlink>
        <a:srgbClr val="000000"/>
      </a:hlink>
      <a:folHlink>
        <a:srgbClr val="000000"/>
      </a:folHlink>
    </a:clrScheme>
    <a:fontScheme name="HAN-PP">
      <a:majorFont>
        <a:latin typeface="Avenir Next Condensed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4417012-E0A7-4145-8D66-5634083AA95B}" vid="{21A881D8-54A7-8941-8C70-2E6701B5A1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d85eb0d-4df3-4a6e-ba77-a7236b2ece87">
      <UserInfo>
        <DisplayName>gideon.visser</DisplayName>
        <AccountId>19</AccountId>
        <AccountType/>
      </UserInfo>
      <UserInfo>
        <DisplayName>Erik Jansen</DisplayName>
        <AccountId>16</AccountId>
        <AccountType/>
      </UserInfo>
      <UserInfo>
        <DisplayName>angelique.ruiter</DisplayName>
        <AccountId>21</AccountId>
        <AccountType/>
      </UserInfo>
      <UserInfo>
        <DisplayName>Christine Bleijenberg</DisplayName>
        <AccountId>20</AccountId>
        <AccountType/>
      </UserInfo>
      <UserInfo>
        <DisplayName>Overdiek, A.</DisplayName>
        <AccountId>14</AccountId>
        <AccountType/>
      </UserInfo>
      <UserInfo>
        <DisplayName>Hasse van der Veen</DisplayName>
        <AccountId>18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FA578019A89D4D90360598218E8238" ma:contentTypeVersion="6" ma:contentTypeDescription="Een nieuw document maken." ma:contentTypeScope="" ma:versionID="24a63f174eaa906c25888b38521efea3">
  <xsd:schema xmlns:xsd="http://www.w3.org/2001/XMLSchema" xmlns:xs="http://www.w3.org/2001/XMLSchema" xmlns:p="http://schemas.microsoft.com/office/2006/metadata/properties" xmlns:ns2="6c3de236-6272-486c-bc30-490ad29e24cc" xmlns:ns3="fd85eb0d-4df3-4a6e-ba77-a7236b2ece87" targetNamespace="http://schemas.microsoft.com/office/2006/metadata/properties" ma:root="true" ma:fieldsID="6be834fe9f5296f228f2ce935431f4fd" ns2:_="" ns3:_="">
    <xsd:import namespace="6c3de236-6272-486c-bc30-490ad29e24cc"/>
    <xsd:import namespace="fd85eb0d-4df3-4a6e-ba77-a7236b2ece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3de236-6272-486c-bc30-490ad29e24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85eb0d-4df3-4a6e-ba77-a7236b2ece87"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B30380-CF2F-4D41-A2A6-A33EFCAF5DA1}">
  <ds:schemaRefs>
    <ds:schemaRef ds:uri="6c3de236-6272-486c-bc30-490ad29e24cc"/>
    <ds:schemaRef ds:uri="fd85eb0d-4df3-4a6e-ba77-a7236b2ece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266BCC8-C283-41DB-8966-8F8B8C8BD9AF}">
  <ds:schemaRefs>
    <ds:schemaRef ds:uri="6c3de236-6272-486c-bc30-490ad29e24cc"/>
    <ds:schemaRef ds:uri="fd85eb0d-4df3-4a6e-ba77-a7236b2ece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5558BC6-06DD-41BE-AC25-E716B8F66E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Presentatie_Smal</Template>
  <Application>Microsoft Office PowerPoint</Application>
  <PresentationFormat>Widescreen</PresentationFormat>
  <Slides>23</Slides>
  <Notes>22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Presentatie_Smal</vt:lpstr>
      <vt:lpstr>PowerPoint Presentation</vt:lpstr>
      <vt:lpstr>Inleiding</vt:lpstr>
      <vt:lpstr>inleiding</vt:lpstr>
      <vt:lpstr>tools</vt:lpstr>
      <vt:lpstr>1. Toekomsten als benadering</vt:lpstr>
      <vt:lpstr>Soorten toekomstverkenningen</vt:lpstr>
      <vt:lpstr>Onzekere toekomst</vt:lpstr>
      <vt:lpstr>Werken met toekomsten in de praktijk</vt:lpstr>
      <vt:lpstr>Denken over (de) toekomst </vt:lpstr>
      <vt:lpstr>Denken over toekomsten</vt:lpstr>
      <vt:lpstr>Maken (en afsluiten) van toekomsten</vt:lpstr>
      <vt:lpstr>Toekomstdenken en tools</vt:lpstr>
      <vt:lpstr>2. Opbrengsten kiem project: Mariahoeve en marlot</vt:lpstr>
      <vt:lpstr>2. Opbrengsten kiem project: Spijkerkwartier</vt:lpstr>
      <vt:lpstr>PowerPoint Presentation</vt:lpstr>
      <vt:lpstr>2. opbrengsten: lessons learned</vt:lpstr>
      <vt:lpstr>3. Handelingsperspectief: werken met toekomsten</vt:lpstr>
      <vt:lpstr>3. Handelingsperspectief: stap 1</vt:lpstr>
      <vt:lpstr>3. Handelingsperspectief: stap 2</vt:lpstr>
      <vt:lpstr>3. Handelingsperspectief: stap 3</vt:lpstr>
      <vt:lpstr>Dialoogposter</vt:lpstr>
      <vt:lpstr>3. Handelingsperspectief: stap 4</vt:lpstr>
      <vt:lpstr>Tot slot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 Jansen</dc:creator>
  <cp:revision>20</cp:revision>
  <dcterms:created xsi:type="dcterms:W3CDTF">2022-05-19T11:11:24Z</dcterms:created>
  <dcterms:modified xsi:type="dcterms:W3CDTF">2022-05-25T12:52:57Z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0x0101002BFA578019A89D4D90360598218E8238</vt:lpwstr>
  </property>
</Properties>
</file>